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78" r:id="rId2"/>
    <p:sldId id="314" r:id="rId3"/>
    <p:sldId id="300" r:id="rId4"/>
    <p:sldId id="301" r:id="rId5"/>
    <p:sldId id="302" r:id="rId6"/>
    <p:sldId id="303" r:id="rId7"/>
    <p:sldId id="309" r:id="rId8"/>
    <p:sldId id="315" r:id="rId9"/>
    <p:sldId id="310" r:id="rId10"/>
    <p:sldId id="311" r:id="rId11"/>
    <p:sldId id="306" r:id="rId12"/>
    <p:sldId id="308" r:id="rId13"/>
    <p:sldId id="304" r:id="rId14"/>
    <p:sldId id="312" r:id="rId15"/>
    <p:sldId id="307" r:id="rId16"/>
    <p:sldId id="316" r:id="rId17"/>
    <p:sldId id="294" r:id="rId18"/>
  </p:sldIdLst>
  <p:sldSz cx="12192000" cy="6858000"/>
  <p:notesSz cx="9872663"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8" clrIdx="0">
    <p:extLst>
      <p:ext uri="{19B8F6BF-5375-455C-9EA6-DF929625EA0E}">
        <p15:presenceInfo xmlns:p15="http://schemas.microsoft.com/office/powerpoint/2012/main" userId="Till Gut" providerId="None"/>
      </p:ext>
    </p:extLst>
  </p:cmAuthor>
  <p:cmAuthor id="2" name="Elsa Garcia-Maltras De Blas" initials="EGDB" lastIdx="4" clrIdx="1">
    <p:extLst>
      <p:ext uri="{19B8F6BF-5375-455C-9EA6-DF929625EA0E}">
        <p15:presenceInfo xmlns:p15="http://schemas.microsoft.com/office/powerpoint/2012/main" userId="S::elsa.garcia-maltras@fiscal.es::ead65ba4-d040-41b4-90d3-5bf7b527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5389" autoAdjust="0"/>
  </p:normalViewPr>
  <p:slideViewPr>
    <p:cSldViewPr snapToGrid="0">
      <p:cViewPr varScale="1">
        <p:scale>
          <a:sx n="75" d="100"/>
          <a:sy n="75" d="100"/>
        </p:scale>
        <p:origin x="1896" y="84"/>
      </p:cViewPr>
      <p:guideLst/>
    </p:cSldViewPr>
  </p:slideViewPr>
  <p:notesTextViewPr>
    <p:cViewPr>
      <p:scale>
        <a:sx n="1" d="1"/>
        <a:sy n="1" d="1"/>
      </p:scale>
      <p:origin x="0" y="0"/>
    </p:cViewPr>
  </p:notesTextViewPr>
  <p:sorterViewPr>
    <p:cViewPr>
      <p:scale>
        <a:sx n="191653" d="250000"/>
        <a:sy n="191653" d="2500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fld id="{D852116A-4664-4678-9FDD-31390ADFA7EE}" type="datetimeFigureOut">
              <a:rPr lang="de-DE" smtClean="0"/>
              <a:t>10.02.2022</a:t>
            </a:fld>
            <a:endParaRPr lang="et-E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fld id="{3C768DFE-DABD-49B3-8BCE-484063F82781}" type="slidenum">
              <a:rPr lang="de-DE" smtClean="0"/>
              <a:t>‹#›</a:t>
            </a:fld>
            <a:endParaRPr lang="et-E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fld id="{0D13A7C6-214A-4A78-8B7F-C9DA87EA3770}" type="datetimeFigureOut">
              <a:rPr lang="en-GB" smtClean="0"/>
              <a:t>10/02/2022</a:t>
            </a:fld>
            <a:endParaRPr lang="et-EE"/>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fld id="{4E391B68-67F8-4E32-8F57-9F9CE295B3CB}" type="slidenum">
              <a:rPr lang="en-GB" smtClean="0"/>
              <a:t>‹#›</a:t>
            </a:fld>
            <a:endParaRPr lang="et-EE"/>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a:lnSpc>
                <a:spcPct val="90000"/>
              </a:lnSpc>
            </a:pPr>
            <a:r>
              <a:rPr lang="et-EE" sz="1800" dirty="0">
                <a:effectLst/>
                <a:latin typeface="Calibri" panose="020F0502020204030204" pitchFamily="34" charset="0"/>
                <a:ea typeface="Calibri" panose="020F0502020204030204" pitchFamily="34" charset="0"/>
                <a:cs typeface="Times New Roman" panose="02020603050405020304" pitchFamily="18" charset="0"/>
              </a:rPr>
              <a:t>Kaasrahastatakse Euroopa Liidu õigusprogrammi 2014-2020 vahenditest</a:t>
            </a:r>
            <a:endParaRPr lang="et-EE" sz="1800" dirty="0">
              <a:effectLst/>
              <a:latin typeface="Times New Roman" panose="02020603050405020304" pitchFamily="18" charset="0"/>
              <a:ea typeface="Times New Roman" panose="02020603050405020304" pitchFamily="18" charset="0"/>
            </a:endParaRPr>
          </a:p>
          <a:p>
            <a:endParaRPr lang="en-GB" dirty="0"/>
          </a:p>
        </p:txBody>
      </p:sp>
      <p:sp>
        <p:nvSpPr>
          <p:cNvPr id="4" name="Foliennummernplatzhalter 3"/>
          <p:cNvSpPr>
            <a:spLocks noGrp="1"/>
          </p:cNvSpPr>
          <p:nvPr>
            <p:ph type="sldNum" sz="quarter" idx="10"/>
          </p:nvPr>
        </p:nvSpPr>
        <p:spPr/>
        <p:txBody>
          <a:bodyPr/>
          <a:lstStyle/>
          <a:p>
            <a:fld id="{4E391B68-67F8-4E32-8F57-9F9CE295B3CB}" type="slidenum">
              <a:rPr lang="en-GB" smtClean="0"/>
              <a:t>1</a:t>
            </a:fld>
            <a:endParaRPr lang="et-EE"/>
          </a:p>
        </p:txBody>
      </p:sp>
    </p:spTree>
    <p:extLst>
      <p:ext uri="{BB962C8B-B14F-4D97-AF65-F5344CB8AC3E}">
        <p14:creationId xmlns:p14="http://schemas.microsoft.com/office/powerpoint/2010/main" val="3904909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4</a:t>
            </a:fld>
            <a:endParaRPr lang="et-EE"/>
          </a:p>
        </p:txBody>
      </p:sp>
    </p:spTree>
    <p:extLst>
      <p:ext uri="{BB962C8B-B14F-4D97-AF65-F5344CB8AC3E}">
        <p14:creationId xmlns:p14="http://schemas.microsoft.com/office/powerpoint/2010/main" val="3557806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t-EE" dirty="0"/>
          </a:p>
          <a:p>
            <a:pPr marL="0" marR="0" indent="0" algn="l" defTabSz="914400" rtl="0" eaLnBrk="1" fontAlgn="auto" latinLnBrk="0" hangingPunct="1">
              <a:lnSpc>
                <a:spcPct val="100000"/>
              </a:lnSpc>
              <a:spcBef>
                <a:spcPts val="0"/>
              </a:spcBef>
              <a:spcAft>
                <a:spcPts val="0"/>
              </a:spcAft>
              <a:buClrTx/>
              <a:buSzTx/>
              <a:buFontTx/>
              <a:buNone/>
              <a:tabLst/>
              <a:defRPr/>
            </a:pPr>
            <a:r>
              <a:rPr lang="et-EE"/>
              <a:t>Põhjendus 72</a:t>
            </a:r>
          </a:p>
          <a:p>
            <a:pPr marL="0" marR="0" indent="0" algn="l" defTabSz="914400" rtl="0" eaLnBrk="1" fontAlgn="auto" latinLnBrk="0" hangingPunct="1">
              <a:lnSpc>
                <a:spcPct val="100000"/>
              </a:lnSpc>
              <a:spcBef>
                <a:spcPts val="0"/>
              </a:spcBef>
              <a:spcAft>
                <a:spcPts val="0"/>
              </a:spcAft>
              <a:buClrTx/>
              <a:buSzTx/>
              <a:buFontTx/>
              <a:buNone/>
              <a:tabLst/>
              <a:defRPr/>
            </a:pPr>
            <a:endParaRPr lang="et-EE" dirty="0"/>
          </a:p>
          <a:p>
            <a:pPr marL="0" marR="0" indent="0" algn="l" defTabSz="914400" rtl="0" eaLnBrk="1" fontAlgn="auto" latinLnBrk="0" hangingPunct="1">
              <a:lnSpc>
                <a:spcPct val="100000"/>
              </a:lnSpc>
              <a:spcBef>
                <a:spcPts val="0"/>
              </a:spcBef>
              <a:spcAft>
                <a:spcPts val="0"/>
              </a:spcAft>
              <a:buClrTx/>
              <a:buSzTx/>
              <a:buFontTx/>
              <a:buNone/>
              <a:tabLst/>
              <a:defRPr/>
            </a:pPr>
            <a:r>
              <a:rPr lang="et-EE"/>
              <a:t>Piiriüleste asjade korral peaks asja menetlev Euroopa delegaatprokurör saama tugineda abistavatele Euroopa delegaatprokuröridele, kui meetmeid on vaja võtta teistes liikmesriikides. Kui sellise meetme jaoks on nõutav õigusasutuse luba, tuleks selgelt märkida, millises liikmesriigis tuleks luba saada, kuid igal juhul peaks olema </a:t>
            </a:r>
            <a:r>
              <a:rPr lang="et-EE" b="1" dirty="0"/>
              <a:t>ainult</a:t>
            </a:r>
            <a:r>
              <a:rPr lang="et-EE"/>
              <a:t> </a:t>
            </a:r>
            <a:r>
              <a:rPr lang="et-EE" b="1" dirty="0"/>
              <a:t>üks</a:t>
            </a:r>
            <a:r>
              <a:rPr lang="et-EE"/>
              <a:t> </a:t>
            </a:r>
            <a:r>
              <a:rPr lang="et-EE" b="1" dirty="0"/>
              <a:t>luba</a:t>
            </a:r>
            <a:r>
              <a:rPr lang="et-EE"/>
              <a:t>. Kui õigusasutused on uurimismeetme lõplikult tagasi lükanud, näiteks pärast kõigi õiguskaitsevahendite ammendumist, peaks asja menetlev Euroopa delegaatprokurör taotluse või korralduse tagasi võtma.</a:t>
            </a:r>
          </a:p>
          <a:p>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10</a:t>
            </a:fld>
            <a:endParaRPr lang="et-EE"/>
          </a:p>
        </p:txBody>
      </p:sp>
    </p:spTree>
    <p:extLst>
      <p:ext uri="{BB962C8B-B14F-4D97-AF65-F5344CB8AC3E}">
        <p14:creationId xmlns:p14="http://schemas.microsoft.com/office/powerpoint/2010/main" val="2336869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t-EE"/>
              <a:t>Ühised uurimisrühmad (JIT-id) = ühised uurimisrühmad, mis koosnevad prokuröridest ja õiguskaitseasutustest, mis on loodud eri riikide vahelise kirjaliku lepinguga piiratud ajaks. Ühised uurimisrühmad koguvad otse tõendeid vastavalt selle riigi õigusele, kus tõendeid kogutakse, ning tõendeid saab osalejatega otse jagada, ilma et oleks vaja kasutada muid vastastikuse õigusabi vahendeid. </a:t>
            </a:r>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11</a:t>
            </a:fld>
            <a:endParaRPr lang="et-EE"/>
          </a:p>
        </p:txBody>
      </p:sp>
    </p:spTree>
    <p:extLst>
      <p:ext uri="{BB962C8B-B14F-4D97-AF65-F5344CB8AC3E}">
        <p14:creationId xmlns:p14="http://schemas.microsoft.com/office/powerpoint/2010/main" val="246458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t-EE"/>
              <a:t>Õige vastus on C)</a:t>
            </a:r>
            <a:endParaRPr lang="et-EE" dirty="0"/>
          </a:p>
        </p:txBody>
      </p:sp>
      <p:sp>
        <p:nvSpPr>
          <p:cNvPr id="4" name="Marcador de número de diapositiva 3"/>
          <p:cNvSpPr>
            <a:spLocks noGrp="1"/>
          </p:cNvSpPr>
          <p:nvPr>
            <p:ph type="sldNum" sz="quarter" idx="10"/>
          </p:nvPr>
        </p:nvSpPr>
        <p:spPr/>
        <p:txBody>
          <a:bodyPr/>
          <a:lstStyle/>
          <a:p>
            <a:fld id="{D6AD18DF-A25A-4E6D-97B2-7DF73825049B}" type="slidenum">
              <a:rPr lang="es-ES" smtClean="0"/>
              <a:t>16</a:t>
            </a:fld>
            <a:endParaRPr lang="et-EE"/>
          </a:p>
        </p:txBody>
      </p:sp>
    </p:spTree>
    <p:extLst>
      <p:ext uri="{BB962C8B-B14F-4D97-AF65-F5344CB8AC3E}">
        <p14:creationId xmlns:p14="http://schemas.microsoft.com/office/powerpoint/2010/main" val="27730917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Content Placeholder 2"/>
          <p:cNvSpPr>
            <a:spLocks noGrp="1"/>
          </p:cNvSpPr>
          <p:nvPr>
            <p:ph idx="1"/>
          </p:nvPr>
        </p:nvSpPr>
        <p:spPr>
          <a:xfrm>
            <a:off x="687848" y="1833821"/>
            <a:ext cx="99166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a:lstStyle/>
          <a:p>
            <a:endParaRPr lang="en-US" dirty="0"/>
          </a:p>
        </p:txBody>
      </p:sp>
      <p:sp>
        <p:nvSpPr>
          <p:cNvPr id="5" name="Foliennummernplatzhalter 4"/>
          <p:cNvSpPr>
            <a:spLocks noGrp="1"/>
          </p:cNvSpPr>
          <p:nvPr>
            <p:ph type="sldNum" sz="quarter" idx="12"/>
          </p:nvPr>
        </p:nvSpPr>
        <p:spPr/>
        <p:txBody>
          <a:bodyPr/>
          <a:lstStyle/>
          <a:p>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57200" y="28752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4231648" y="6459785"/>
            <a:ext cx="5217152"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448801" y="6459785"/>
            <a:ext cx="1191812" cy="365125"/>
          </a:xfrm>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baseline="0"/>
            </a:lvl1pPr>
          </a:lstStyle>
          <a:p>
            <a:r>
              <a:rPr lang="de-DE" dirty="0"/>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anchor="ctr">
            <a:normAutofit/>
          </a:bodyPr>
          <a:lstStyle>
            <a:lvl1pPr algn="ctr">
              <a:defRPr sz="6000"/>
            </a:lvl1pPr>
          </a:lstStyle>
          <a:p>
            <a:r>
              <a:rPr lang="de-DE" dirty="0"/>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anchor="b" anchorCtr="0">
            <a:normAutofit/>
          </a:bodyPr>
          <a:lstStyle>
            <a:lvl1pPr>
              <a:lnSpc>
                <a:spcPct val="85000"/>
              </a:lnSpc>
              <a:defRPr sz="8000" b="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latin typeface="Trebuchet MS" panose="020B0603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rebuchet MS" panose="020B0603020202020204" pitchFamily="34" charset="0"/>
              </a:defRPr>
            </a:lvl1pPr>
          </a:lstStyle>
          <a:p>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a:lstStyle>
            <a:lvl1pPr>
              <a:defRPr/>
            </a:lvl1pPr>
          </a:lstStyle>
          <a:p>
            <a:r>
              <a:rPr lang="de-DE" dirty="0" err="1"/>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a:lstStyle>
            <a:lvl1pPr marL="0">
              <a:defRPr>
                <a:latin typeface="Trebuchet MS" panose="020B0603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a:r>
              <a:rPr lang="en-US"/>
              <a:t>Edit Master text styles</a:t>
            </a:r>
          </a:p>
          <a:p>
            <a:pPr lvl="1"/>
            <a:r>
              <a:rPr lang="en-US"/>
              <a:t>Second level</a:t>
            </a:r>
          </a:p>
          <a:p>
            <a:pPr lvl="2"/>
            <a:r>
              <a:rPr lang="en-US"/>
              <a:t>Third level</a:t>
            </a:r>
          </a:p>
          <a:p>
            <a:pPr lvl="3"/>
            <a:r>
              <a:rPr lang="en-US"/>
              <a:t>Fourth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41243" y="1958603"/>
            <a:ext cx="4937760" cy="42389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20603"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63079" y="2582334"/>
            <a:ext cx="4937760" cy="3564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ußzeilenplatzhalter 4"/>
          <p:cNvSpPr>
            <a:spLocks noGrp="1"/>
          </p:cNvSpPr>
          <p:nvPr>
            <p:ph type="ftr" sz="quarter" idx="11"/>
          </p:nvPr>
        </p:nvSpPr>
        <p:spPr/>
        <p:txBody>
          <a:bodyPr/>
          <a:lstStyle/>
          <a:p>
            <a:endParaRPr lang="en-US" dirty="0"/>
          </a:p>
        </p:txBody>
      </p:sp>
      <p:sp>
        <p:nvSpPr>
          <p:cNvPr id="6" name="Foliennummernplatzhalt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a:lstStyle/>
          <a:p>
            <a:br>
              <a:rPr lang="en-US" dirty="0"/>
            </a:br>
            <a:br>
              <a:rPr lang="en-US" dirty="0"/>
            </a:br>
            <a:endParaRPr lang="de-DE" dirty="0"/>
          </a:p>
        </p:txBody>
      </p:sp>
      <p:sp>
        <p:nvSpPr>
          <p:cNvPr id="2" name="Foliennummernplatzhalter 1"/>
          <p:cNvSpPr>
            <a:spLocks noGrp="1"/>
          </p:cNvSpPr>
          <p:nvPr>
            <p:ph type="sldNum" sz="quarter" idx="12"/>
          </p:nvPr>
        </p:nvSpPr>
        <p:spPr/>
        <p:txBody>
          <a:bodyPr/>
          <a:lstStyle/>
          <a:p>
            <a:fld id="{4FAB73BC-B049-4115-A692-8D63A059BFB8}" type="slidenum">
              <a:rPr lang="en-US" smtClean="0"/>
              <a:t>1</a:t>
            </a:fld>
            <a:endParaRPr lang="et-EE"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a:spAutoFit/>
          </a:bodyPr>
          <a:lstStyle/>
          <a:p>
            <a:r>
              <a:rPr lang="et-EE" dirty="0">
                <a:solidFill>
                  <a:schemeClr val="bg1"/>
                </a:solidFill>
              </a:rPr>
              <a:t>Töö EPPOga detsentraliseeritud tasandil — </a:t>
            </a:r>
            <a:br>
              <a:rPr dirty="0"/>
            </a:br>
            <a:r>
              <a:rPr lang="et-EE" dirty="0">
                <a:solidFill>
                  <a:schemeClr val="bg1"/>
                </a:solidFill>
              </a:rPr>
              <a:t>koolitusmaterjalid prokuröridele ja eeluurimiskohtunikele</a:t>
            </a:r>
          </a:p>
        </p:txBody>
      </p:sp>
      <p:pic>
        <p:nvPicPr>
          <p:cNvPr id="12" name="Picture 11">
            <a:extLst>
              <a:ext uri="{FF2B5EF4-FFF2-40B4-BE49-F238E27FC236}">
                <a16:creationId xmlns:a16="http://schemas.microsoft.com/office/drawing/2014/main" id="{0B0951D3-3333-4D7F-B94B-4E1C8D4C0D65}"/>
              </a:ext>
            </a:extLst>
          </p:cNvPr>
          <p:cNvPicPr>
            <a:picLocks noChangeAspect="1"/>
          </p:cNvPicPr>
          <p:nvPr/>
        </p:nvPicPr>
        <p:blipFill>
          <a:blip r:embed="rId5"/>
          <a:stretch>
            <a:fillRect/>
          </a:stretch>
        </p:blipFill>
        <p:spPr>
          <a:xfrm>
            <a:off x="103194" y="6286345"/>
            <a:ext cx="5668432" cy="474087"/>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13EA9451-3414-41B0-9190-5354228799FF}"/>
              </a:ext>
            </a:extLst>
          </p:cNvPr>
          <p:cNvSpPr txBox="1"/>
          <p:nvPr/>
        </p:nvSpPr>
        <p:spPr>
          <a:xfrm>
            <a:off x="619107" y="1736404"/>
            <a:ext cx="8397893" cy="1938992"/>
          </a:xfrm>
          <a:prstGeom prst="rect">
            <a:avLst/>
          </a:prstGeom>
          <a:noFill/>
        </p:spPr>
        <p:txBody>
          <a:bodyPr wrap="square" rtlCol="0">
            <a:spAutoFit/>
          </a:bodyPr>
          <a:lstStyle/>
          <a:p>
            <a:r>
              <a:rPr lang="et-EE"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EPPO ja ELi õigusalase koostöö vahendid</a:t>
            </a:r>
          </a:p>
        </p:txBody>
      </p:sp>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33211"/>
            <a:ext cx="8913352" cy="1450757"/>
          </a:xfrm>
        </p:spPr>
        <p:txBody>
          <a:bodyPr>
            <a:normAutofit fontScale="90000"/>
          </a:bodyPr>
          <a:lstStyle/>
          <a:p>
            <a:br>
              <a:rPr dirty="0"/>
            </a:br>
            <a:r>
              <a:rPr lang="et-EE" sz="5300" dirty="0"/>
              <a:t>VASTASTIKUNE TUNNUSTAMINE JA ENAMGI</a:t>
            </a:r>
          </a:p>
        </p:txBody>
      </p:sp>
      <p:sp>
        <p:nvSpPr>
          <p:cNvPr id="3" name="Subtítulo 2"/>
          <p:cNvSpPr>
            <a:spLocks noGrp="1"/>
          </p:cNvSpPr>
          <p:nvPr>
            <p:ph idx="1"/>
          </p:nvPr>
        </p:nvSpPr>
        <p:spPr/>
        <p:txBody>
          <a:bodyPr>
            <a:normAutofit fontScale="92500" lnSpcReduction="10000"/>
          </a:bodyPr>
          <a:lstStyle/>
          <a:p>
            <a:pPr algn="just"/>
            <a:endParaRPr lang="et-EE" b="1" dirty="0"/>
          </a:p>
          <a:p>
            <a:pPr algn="just"/>
            <a:r>
              <a:rPr lang="et-EE" b="1" dirty="0">
                <a:solidFill>
                  <a:schemeClr val="tx1"/>
                </a:solidFill>
                <a:latin typeface="+mn-lt"/>
              </a:rPr>
              <a:t>EPPO läbiviidav uurimine osalevates liikmesriikides. Kuidas see toimib?</a:t>
            </a:r>
          </a:p>
          <a:p>
            <a:pPr algn="just"/>
            <a:r>
              <a:rPr lang="et-EE" b="1" dirty="0">
                <a:solidFill>
                  <a:schemeClr val="tx1"/>
                </a:solidFill>
                <a:latin typeface="+mn-lt"/>
              </a:rPr>
              <a:t>Art 31 piiriülesed</a:t>
            </a:r>
            <a:r>
              <a:rPr lang="et-EE" dirty="0"/>
              <a:t> </a:t>
            </a:r>
            <a:r>
              <a:rPr lang="et-EE" b="1" dirty="0">
                <a:solidFill>
                  <a:schemeClr val="tx1"/>
                </a:solidFill>
                <a:latin typeface="+mn-lt"/>
              </a:rPr>
              <a:t>uurimised.</a:t>
            </a:r>
          </a:p>
          <a:p>
            <a:pPr algn="just"/>
            <a:r>
              <a:rPr lang="et-EE" dirty="0">
                <a:solidFill>
                  <a:schemeClr val="tx1"/>
                </a:solidFill>
                <a:latin typeface="+mn-lt"/>
              </a:rPr>
              <a:t>Asja menetlev</a:t>
            </a:r>
            <a:r>
              <a:rPr lang="et-EE" dirty="0"/>
              <a:t> </a:t>
            </a:r>
            <a:r>
              <a:rPr lang="et-EE" dirty="0">
                <a:solidFill>
                  <a:schemeClr val="tx1"/>
                </a:solidFill>
                <a:latin typeface="+mn-lt"/>
              </a:rPr>
              <a:t>delegaatprokurör määrab</a:t>
            </a:r>
            <a:r>
              <a:rPr lang="et-EE" dirty="0"/>
              <a:t> </a:t>
            </a:r>
            <a:r>
              <a:rPr lang="et-EE" dirty="0">
                <a:solidFill>
                  <a:schemeClr val="tx1"/>
                </a:solidFill>
                <a:latin typeface="+mn-lt"/>
              </a:rPr>
              <a:t>uurimismenetluse</a:t>
            </a:r>
            <a:r>
              <a:rPr lang="et-EE" dirty="0"/>
              <a:t> </a:t>
            </a:r>
            <a:r>
              <a:rPr lang="et-EE" dirty="0">
                <a:solidFill>
                  <a:schemeClr val="tx1"/>
                </a:solidFill>
                <a:latin typeface="+mn-lt"/>
              </a:rPr>
              <a:t>selle liikmesriigi</a:t>
            </a:r>
            <a:r>
              <a:rPr lang="et-EE" dirty="0"/>
              <a:t> </a:t>
            </a:r>
            <a:r>
              <a:rPr lang="et-EE" dirty="0">
                <a:solidFill>
                  <a:schemeClr val="tx1"/>
                </a:solidFill>
                <a:latin typeface="+mn-lt"/>
              </a:rPr>
              <a:t>delegaatprokurörile,</a:t>
            </a:r>
            <a:r>
              <a:rPr lang="et-EE" dirty="0"/>
              <a:t> </a:t>
            </a:r>
            <a:r>
              <a:rPr lang="et-EE" dirty="0">
                <a:solidFill>
                  <a:schemeClr val="tx1"/>
                </a:solidFill>
                <a:latin typeface="+mn-lt"/>
              </a:rPr>
              <a:t>kus</a:t>
            </a:r>
            <a:r>
              <a:rPr lang="et-EE" dirty="0"/>
              <a:t> </a:t>
            </a:r>
            <a:r>
              <a:rPr lang="et-EE" dirty="0">
                <a:solidFill>
                  <a:schemeClr val="tx1"/>
                </a:solidFill>
                <a:latin typeface="+mn-lt"/>
              </a:rPr>
              <a:t>uurimine tuleb</a:t>
            </a:r>
            <a:r>
              <a:rPr lang="et-EE" dirty="0"/>
              <a:t> </a:t>
            </a:r>
            <a:r>
              <a:rPr lang="et-EE" dirty="0">
                <a:solidFill>
                  <a:schemeClr val="tx1"/>
                </a:solidFill>
                <a:latin typeface="+mn-lt"/>
              </a:rPr>
              <a:t>läbi viia.</a:t>
            </a:r>
          </a:p>
          <a:p>
            <a:pPr algn="just"/>
            <a:r>
              <a:rPr lang="et-EE" dirty="0">
                <a:solidFill>
                  <a:schemeClr val="tx1"/>
                </a:solidFill>
                <a:latin typeface="+mn-lt"/>
              </a:rPr>
              <a:t>Kui</a:t>
            </a:r>
            <a:r>
              <a:rPr lang="et-EE" dirty="0"/>
              <a:t> </a:t>
            </a:r>
            <a:r>
              <a:rPr lang="et-EE" dirty="0">
                <a:solidFill>
                  <a:schemeClr val="tx1"/>
                </a:solidFill>
                <a:latin typeface="+mn-lt"/>
              </a:rPr>
              <a:t>abistava delegaatprokuröri liikmesriigi</a:t>
            </a:r>
            <a:r>
              <a:rPr lang="et-EE" dirty="0"/>
              <a:t> </a:t>
            </a:r>
            <a:r>
              <a:rPr lang="et-EE" dirty="0">
                <a:solidFill>
                  <a:schemeClr val="tx1"/>
                </a:solidFill>
                <a:latin typeface="+mn-lt"/>
              </a:rPr>
              <a:t>seaduse</a:t>
            </a:r>
            <a:r>
              <a:rPr lang="et-EE" dirty="0"/>
              <a:t> </a:t>
            </a:r>
            <a:r>
              <a:rPr lang="et-EE" dirty="0">
                <a:solidFill>
                  <a:schemeClr val="tx1"/>
                </a:solidFill>
                <a:latin typeface="+mn-lt"/>
              </a:rPr>
              <a:t>kohaselt</a:t>
            </a:r>
            <a:r>
              <a:rPr lang="et-EE" dirty="0"/>
              <a:t> </a:t>
            </a:r>
            <a:r>
              <a:rPr lang="et-EE" dirty="0">
                <a:solidFill>
                  <a:schemeClr val="tx1"/>
                </a:solidFill>
                <a:latin typeface="+mn-lt"/>
              </a:rPr>
              <a:t>on</a:t>
            </a:r>
            <a:r>
              <a:rPr lang="et-EE" dirty="0"/>
              <a:t> </a:t>
            </a:r>
            <a:r>
              <a:rPr lang="et-EE" dirty="0">
                <a:solidFill>
                  <a:schemeClr val="tx1"/>
                </a:solidFill>
                <a:latin typeface="+mn-lt"/>
              </a:rPr>
              <a:t>vaja</a:t>
            </a:r>
            <a:r>
              <a:rPr lang="et-EE" dirty="0"/>
              <a:t> </a:t>
            </a:r>
            <a:r>
              <a:rPr lang="et-EE" dirty="0">
                <a:solidFill>
                  <a:schemeClr val="tx1"/>
                </a:solidFill>
                <a:latin typeface="+mn-lt"/>
              </a:rPr>
              <a:t>kohtu luba,</a:t>
            </a:r>
            <a:r>
              <a:rPr lang="et-EE" dirty="0"/>
              <a:t> </a:t>
            </a:r>
            <a:r>
              <a:rPr lang="et-EE" dirty="0">
                <a:solidFill>
                  <a:schemeClr val="tx1"/>
                </a:solidFill>
                <a:latin typeface="+mn-lt"/>
              </a:rPr>
              <a:t>hangib</a:t>
            </a:r>
            <a:r>
              <a:rPr lang="et-EE" dirty="0"/>
              <a:t> </a:t>
            </a:r>
            <a:r>
              <a:rPr lang="et-EE" dirty="0">
                <a:solidFill>
                  <a:schemeClr val="tx1"/>
                </a:solidFill>
                <a:latin typeface="+mn-lt"/>
              </a:rPr>
              <a:t>ta</a:t>
            </a:r>
            <a:r>
              <a:rPr lang="et-EE" dirty="0"/>
              <a:t> </a:t>
            </a:r>
            <a:r>
              <a:rPr lang="et-EE" dirty="0">
                <a:solidFill>
                  <a:schemeClr val="tx1"/>
                </a:solidFill>
                <a:latin typeface="+mn-lt"/>
              </a:rPr>
              <a:t>selle</a:t>
            </a:r>
            <a:r>
              <a:rPr lang="et-EE" dirty="0"/>
              <a:t> </a:t>
            </a:r>
            <a:r>
              <a:rPr lang="et-EE" dirty="0">
                <a:solidFill>
                  <a:schemeClr val="tx1"/>
                </a:solidFill>
                <a:latin typeface="+mn-lt"/>
              </a:rPr>
              <a:t>vastavalt</a:t>
            </a:r>
            <a:r>
              <a:rPr lang="et-EE" dirty="0"/>
              <a:t> </a:t>
            </a:r>
            <a:r>
              <a:rPr lang="et-EE" dirty="0">
                <a:solidFill>
                  <a:schemeClr val="tx1"/>
                </a:solidFill>
                <a:latin typeface="+mn-lt"/>
              </a:rPr>
              <a:t>selle</a:t>
            </a:r>
            <a:r>
              <a:rPr lang="et-EE" dirty="0"/>
              <a:t> </a:t>
            </a:r>
            <a:r>
              <a:rPr lang="et-EE" dirty="0">
                <a:solidFill>
                  <a:schemeClr val="tx1"/>
                </a:solidFill>
                <a:latin typeface="+mn-lt"/>
              </a:rPr>
              <a:t>liikmesriigi</a:t>
            </a:r>
            <a:r>
              <a:rPr lang="et-EE" dirty="0"/>
              <a:t> </a:t>
            </a:r>
            <a:r>
              <a:rPr lang="et-EE" dirty="0">
                <a:solidFill>
                  <a:schemeClr val="tx1"/>
                </a:solidFill>
                <a:latin typeface="+mn-lt"/>
              </a:rPr>
              <a:t>seadustele.</a:t>
            </a:r>
          </a:p>
          <a:p>
            <a:pPr algn="just"/>
            <a:r>
              <a:rPr lang="et-EE" dirty="0">
                <a:solidFill>
                  <a:schemeClr val="tx1"/>
                </a:solidFill>
                <a:latin typeface="+mn-lt"/>
              </a:rPr>
              <a:t>Kui abistava delegaatprokuröri</a:t>
            </a:r>
            <a:r>
              <a:rPr lang="et-EE" dirty="0"/>
              <a:t> </a:t>
            </a:r>
            <a:r>
              <a:rPr lang="et-EE" dirty="0">
                <a:solidFill>
                  <a:schemeClr val="tx1"/>
                </a:solidFill>
                <a:latin typeface="+mn-lt"/>
              </a:rPr>
              <a:t>liikmesriigi</a:t>
            </a:r>
            <a:r>
              <a:rPr lang="et-EE" dirty="0"/>
              <a:t> </a:t>
            </a:r>
            <a:r>
              <a:rPr lang="et-EE" dirty="0">
                <a:solidFill>
                  <a:schemeClr val="tx1"/>
                </a:solidFill>
                <a:latin typeface="+mn-lt"/>
              </a:rPr>
              <a:t>seaduste</a:t>
            </a:r>
            <a:r>
              <a:rPr lang="et-EE" dirty="0"/>
              <a:t> </a:t>
            </a:r>
            <a:r>
              <a:rPr lang="et-EE" dirty="0">
                <a:solidFill>
                  <a:schemeClr val="tx1"/>
                </a:solidFill>
                <a:latin typeface="+mn-lt"/>
              </a:rPr>
              <a:t>kohaselt</a:t>
            </a:r>
            <a:r>
              <a:rPr lang="et-EE" dirty="0"/>
              <a:t> </a:t>
            </a:r>
            <a:r>
              <a:rPr lang="et-EE" dirty="0">
                <a:solidFill>
                  <a:schemeClr val="tx1"/>
                </a:solidFill>
                <a:latin typeface="+mn-lt"/>
              </a:rPr>
              <a:t>pole</a:t>
            </a:r>
            <a:r>
              <a:rPr lang="et-EE" dirty="0"/>
              <a:t> </a:t>
            </a:r>
            <a:r>
              <a:rPr lang="et-EE" dirty="0">
                <a:solidFill>
                  <a:schemeClr val="tx1"/>
                </a:solidFill>
                <a:latin typeface="+mn-lt"/>
              </a:rPr>
              <a:t>kohtu</a:t>
            </a:r>
            <a:r>
              <a:rPr lang="et-EE" dirty="0"/>
              <a:t> </a:t>
            </a:r>
            <a:r>
              <a:rPr lang="et-EE" dirty="0">
                <a:solidFill>
                  <a:schemeClr val="tx1"/>
                </a:solidFill>
                <a:latin typeface="+mn-lt"/>
              </a:rPr>
              <a:t>luba vaja,</a:t>
            </a:r>
            <a:r>
              <a:rPr lang="et-EE" dirty="0"/>
              <a:t> </a:t>
            </a:r>
            <a:r>
              <a:rPr lang="et-EE" dirty="0">
                <a:solidFill>
                  <a:schemeClr val="tx1"/>
                </a:solidFill>
                <a:latin typeface="+mn-lt"/>
              </a:rPr>
              <a:t>kuid see</a:t>
            </a:r>
            <a:r>
              <a:rPr lang="et-EE" dirty="0"/>
              <a:t> </a:t>
            </a:r>
            <a:r>
              <a:rPr lang="et-EE" dirty="0">
                <a:solidFill>
                  <a:schemeClr val="tx1"/>
                </a:solidFill>
                <a:latin typeface="+mn-lt"/>
              </a:rPr>
              <a:t>on</a:t>
            </a:r>
            <a:r>
              <a:rPr lang="et-EE" dirty="0"/>
              <a:t> </a:t>
            </a:r>
            <a:r>
              <a:rPr lang="et-EE" dirty="0">
                <a:solidFill>
                  <a:schemeClr val="tx1"/>
                </a:solidFill>
                <a:latin typeface="+mn-lt"/>
              </a:rPr>
              <a:t>vajalik</a:t>
            </a:r>
            <a:r>
              <a:rPr lang="et-EE" dirty="0"/>
              <a:t> </a:t>
            </a:r>
            <a:r>
              <a:rPr lang="et-EE" dirty="0">
                <a:solidFill>
                  <a:schemeClr val="tx1"/>
                </a:solidFill>
                <a:latin typeface="+mn-lt"/>
              </a:rPr>
              <a:t>asja</a:t>
            </a:r>
            <a:r>
              <a:rPr lang="et-EE" dirty="0"/>
              <a:t> </a:t>
            </a:r>
            <a:r>
              <a:rPr lang="et-EE" dirty="0">
                <a:solidFill>
                  <a:schemeClr val="tx1"/>
                </a:solidFill>
                <a:latin typeface="+mn-lt"/>
              </a:rPr>
              <a:t>menetleva</a:t>
            </a:r>
            <a:r>
              <a:rPr lang="et-EE" dirty="0"/>
              <a:t> </a:t>
            </a:r>
            <a:r>
              <a:rPr lang="et-EE" dirty="0">
                <a:solidFill>
                  <a:schemeClr val="tx1"/>
                </a:solidFill>
                <a:latin typeface="+mn-lt"/>
              </a:rPr>
              <a:t>delegaatprokuröri riigis kehtivate</a:t>
            </a:r>
            <a:r>
              <a:rPr lang="et-EE" dirty="0"/>
              <a:t> </a:t>
            </a:r>
            <a:r>
              <a:rPr lang="et-EE" dirty="0">
                <a:solidFill>
                  <a:schemeClr val="tx1"/>
                </a:solidFill>
                <a:latin typeface="+mn-lt"/>
              </a:rPr>
              <a:t>seaduste kohaselt,</a:t>
            </a:r>
            <a:r>
              <a:rPr lang="et-EE" dirty="0"/>
              <a:t> </a:t>
            </a:r>
            <a:r>
              <a:rPr lang="et-EE" dirty="0">
                <a:solidFill>
                  <a:schemeClr val="tx1"/>
                </a:solidFill>
                <a:latin typeface="+mn-lt"/>
              </a:rPr>
              <a:t>peab</a:t>
            </a:r>
            <a:r>
              <a:rPr lang="et-EE" dirty="0"/>
              <a:t> </a:t>
            </a:r>
            <a:r>
              <a:rPr lang="et-EE" dirty="0">
                <a:solidFill>
                  <a:schemeClr val="tx1"/>
                </a:solidFill>
                <a:latin typeface="+mn-lt"/>
              </a:rPr>
              <a:t>viimane</a:t>
            </a:r>
            <a:r>
              <a:rPr lang="et-EE" dirty="0"/>
              <a:t> </a:t>
            </a:r>
            <a:r>
              <a:rPr lang="et-EE" dirty="0">
                <a:solidFill>
                  <a:schemeClr val="tx1"/>
                </a:solidFill>
                <a:latin typeface="+mn-lt"/>
              </a:rPr>
              <a:t>loa</a:t>
            </a:r>
            <a:r>
              <a:rPr lang="et-EE" dirty="0"/>
              <a:t> </a:t>
            </a:r>
            <a:r>
              <a:rPr lang="et-EE" dirty="0">
                <a:solidFill>
                  <a:schemeClr val="tx1"/>
                </a:solidFill>
                <a:latin typeface="+mn-lt"/>
              </a:rPr>
              <a:t>hankima.</a:t>
            </a:r>
          </a:p>
          <a:p>
            <a:pPr algn="just"/>
            <a:r>
              <a:rPr lang="et-EE" dirty="0">
                <a:solidFill>
                  <a:schemeClr val="tx1"/>
                </a:solidFill>
                <a:latin typeface="+mn-lt"/>
              </a:rPr>
              <a:t>Kui</a:t>
            </a:r>
            <a:r>
              <a:rPr lang="et-EE" dirty="0"/>
              <a:t> </a:t>
            </a:r>
            <a:r>
              <a:rPr lang="et-EE" dirty="0">
                <a:solidFill>
                  <a:schemeClr val="tx1"/>
                </a:solidFill>
                <a:latin typeface="+mn-lt"/>
              </a:rPr>
              <a:t>määratud</a:t>
            </a:r>
            <a:r>
              <a:rPr lang="et-EE" dirty="0"/>
              <a:t> </a:t>
            </a:r>
            <a:r>
              <a:rPr lang="et-EE" dirty="0">
                <a:solidFill>
                  <a:schemeClr val="tx1"/>
                </a:solidFill>
                <a:latin typeface="+mn-lt"/>
              </a:rPr>
              <a:t>menetlus</a:t>
            </a:r>
            <a:r>
              <a:rPr lang="et-EE" dirty="0"/>
              <a:t> </a:t>
            </a:r>
            <a:r>
              <a:rPr lang="et-EE" dirty="0">
                <a:solidFill>
                  <a:schemeClr val="tx1"/>
                </a:solidFill>
                <a:latin typeface="+mn-lt"/>
              </a:rPr>
              <a:t>ei</a:t>
            </a:r>
            <a:r>
              <a:rPr lang="et-EE" dirty="0"/>
              <a:t> </a:t>
            </a:r>
            <a:r>
              <a:rPr lang="et-EE" dirty="0">
                <a:solidFill>
                  <a:schemeClr val="tx1"/>
                </a:solidFill>
                <a:latin typeface="+mn-lt"/>
              </a:rPr>
              <a:t>eksisteeri</a:t>
            </a:r>
            <a:r>
              <a:rPr lang="et-EE" dirty="0"/>
              <a:t> </a:t>
            </a:r>
            <a:r>
              <a:rPr lang="et-EE" dirty="0">
                <a:solidFill>
                  <a:schemeClr val="tx1"/>
                </a:solidFill>
                <a:latin typeface="+mn-lt"/>
              </a:rPr>
              <a:t>puhtalt</a:t>
            </a:r>
            <a:r>
              <a:rPr lang="et-EE" dirty="0"/>
              <a:t> </a:t>
            </a:r>
            <a:r>
              <a:rPr lang="et-EE" dirty="0">
                <a:solidFill>
                  <a:schemeClr val="tx1"/>
                </a:solidFill>
                <a:latin typeface="+mn-lt"/>
              </a:rPr>
              <a:t>siseriiklikus</a:t>
            </a:r>
            <a:r>
              <a:rPr lang="et-EE" dirty="0"/>
              <a:t> </a:t>
            </a:r>
            <a:r>
              <a:rPr lang="et-EE" dirty="0">
                <a:solidFill>
                  <a:schemeClr val="tx1"/>
                </a:solidFill>
                <a:latin typeface="+mn-lt"/>
              </a:rPr>
              <a:t>olukorras,</a:t>
            </a:r>
            <a:r>
              <a:rPr lang="et-EE" dirty="0"/>
              <a:t> </a:t>
            </a:r>
            <a:r>
              <a:rPr lang="et-EE" dirty="0">
                <a:solidFill>
                  <a:schemeClr val="tx1"/>
                </a:solidFill>
                <a:latin typeface="+mn-lt"/>
              </a:rPr>
              <a:t>kuid</a:t>
            </a:r>
            <a:r>
              <a:rPr lang="et-EE" dirty="0"/>
              <a:t> </a:t>
            </a:r>
            <a:r>
              <a:rPr lang="et-EE" dirty="0">
                <a:solidFill>
                  <a:schemeClr val="tx1"/>
                </a:solidFill>
                <a:latin typeface="+mn-lt"/>
              </a:rPr>
              <a:t>oleks</a:t>
            </a:r>
            <a:r>
              <a:rPr lang="et-EE" dirty="0"/>
              <a:t> </a:t>
            </a:r>
            <a:r>
              <a:rPr lang="et-EE" dirty="0">
                <a:solidFill>
                  <a:schemeClr val="tx1"/>
                </a:solidFill>
                <a:latin typeface="+mn-lt"/>
              </a:rPr>
              <a:t>kättesaadav piiriülese</a:t>
            </a:r>
            <a:r>
              <a:rPr lang="et-EE" dirty="0"/>
              <a:t> </a:t>
            </a:r>
            <a:r>
              <a:rPr lang="et-EE" dirty="0">
                <a:solidFill>
                  <a:schemeClr val="tx1"/>
                </a:solidFill>
                <a:latin typeface="+mn-lt"/>
              </a:rPr>
              <a:t>olukorra</a:t>
            </a:r>
            <a:r>
              <a:rPr lang="et-EE" dirty="0"/>
              <a:t> </a:t>
            </a:r>
            <a:r>
              <a:rPr lang="et-EE" dirty="0">
                <a:solidFill>
                  <a:schemeClr val="tx1"/>
                </a:solidFill>
                <a:latin typeface="+mn-lt"/>
              </a:rPr>
              <a:t>korral</a:t>
            </a:r>
            <a:r>
              <a:rPr lang="et-EE" dirty="0"/>
              <a:t> </a:t>
            </a:r>
            <a:r>
              <a:rPr lang="et-EE" dirty="0">
                <a:solidFill>
                  <a:schemeClr val="tx1"/>
                </a:solidFill>
                <a:latin typeface="+mn-lt"/>
              </a:rPr>
              <a:t>vastastikuse õigusabi/vastastikuse tunnustamise</a:t>
            </a:r>
            <a:r>
              <a:rPr lang="et-EE" dirty="0"/>
              <a:t> </a:t>
            </a:r>
            <a:r>
              <a:rPr lang="et-EE" dirty="0">
                <a:solidFill>
                  <a:schemeClr val="tx1"/>
                </a:solidFill>
                <a:latin typeface="+mn-lt"/>
              </a:rPr>
              <a:t>õigusaktidega,</a:t>
            </a:r>
            <a:r>
              <a:rPr lang="et-EE" dirty="0"/>
              <a:t> </a:t>
            </a:r>
            <a:r>
              <a:rPr lang="et-EE" dirty="0">
                <a:solidFill>
                  <a:schemeClr val="tx1"/>
                </a:solidFill>
                <a:latin typeface="+mn-lt"/>
              </a:rPr>
              <a:t>võib delegaatprokurör kasutada selliseid</a:t>
            </a:r>
            <a:r>
              <a:rPr lang="et-EE" dirty="0"/>
              <a:t> </a:t>
            </a:r>
            <a:r>
              <a:rPr lang="et-EE" dirty="0">
                <a:solidFill>
                  <a:schemeClr val="tx1"/>
                </a:solidFill>
                <a:latin typeface="+mn-lt"/>
              </a:rPr>
              <a:t>õigusakte</a:t>
            </a:r>
          </a:p>
          <a:p>
            <a:pPr algn="just"/>
            <a:endParaRPr lang="et-EE" b="1" dirty="0"/>
          </a:p>
        </p:txBody>
      </p:sp>
      <p:sp>
        <p:nvSpPr>
          <p:cNvPr id="4" name="Dia számának helye 3">
            <a:extLst>
              <a:ext uri="{FF2B5EF4-FFF2-40B4-BE49-F238E27FC236}">
                <a16:creationId xmlns:a16="http://schemas.microsoft.com/office/drawing/2014/main" id="{DEFE18CD-712F-4A4D-BB71-007CFA3FD3B6}"/>
              </a:ext>
            </a:extLst>
          </p:cNvPr>
          <p:cNvSpPr>
            <a:spLocks noGrp="1"/>
          </p:cNvSpPr>
          <p:nvPr>
            <p:ph type="sldNum" sz="quarter" idx="12"/>
          </p:nvPr>
        </p:nvSpPr>
        <p:spPr/>
        <p:txBody>
          <a:bodyPr/>
          <a:lstStyle/>
          <a:p>
            <a:fld id="{6113E31D-E2AB-40D1-8B51-AFA5AFEF393A}" type="slidenum">
              <a:rPr lang="en-US" smtClean="0"/>
              <a:t>10</a:t>
            </a:fld>
            <a:endParaRPr lang="et-EE" dirty="0"/>
          </a:p>
        </p:txBody>
      </p:sp>
    </p:spTree>
    <p:extLst>
      <p:ext uri="{BB962C8B-B14F-4D97-AF65-F5344CB8AC3E}">
        <p14:creationId xmlns:p14="http://schemas.microsoft.com/office/powerpoint/2010/main" val="3132342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t-EE" dirty="0"/>
              <a:t>VASTASTIKUNE TUNNUSTAMINE JA ENAMGI</a:t>
            </a:r>
            <a:br>
              <a:rPr lang="et-EE" dirty="0"/>
            </a:br>
            <a:endParaRPr lang="et-EE" dirty="0"/>
          </a:p>
        </p:txBody>
      </p:sp>
      <p:sp>
        <p:nvSpPr>
          <p:cNvPr id="3" name="Subtítulo 2"/>
          <p:cNvSpPr>
            <a:spLocks noGrp="1"/>
          </p:cNvSpPr>
          <p:nvPr>
            <p:ph idx="1"/>
          </p:nvPr>
        </p:nvSpPr>
        <p:spPr>
          <a:xfrm>
            <a:off x="687848" y="1905000"/>
            <a:ext cx="10234152" cy="4267200"/>
          </a:xfrm>
        </p:spPr>
        <p:txBody>
          <a:bodyPr>
            <a:noAutofit/>
          </a:bodyPr>
          <a:lstStyle/>
          <a:p>
            <a:pPr algn="l"/>
            <a:r>
              <a:rPr lang="et-EE" b="1" dirty="0">
                <a:solidFill>
                  <a:schemeClr val="tx1"/>
                </a:solidFill>
                <a:latin typeface="+mn-lt"/>
              </a:rPr>
              <a:t>Kõige olulisemad ELi vastastikuse tunnustamise õigusaktid - Euroopa uurimismäärus (EIO)</a:t>
            </a:r>
          </a:p>
          <a:p>
            <a:pPr marL="342900" indent="-342900" algn="l">
              <a:buFont typeface="Arial" panose="020B0604020202020204" pitchFamily="34" charset="0"/>
              <a:buChar char="•"/>
            </a:pPr>
            <a:r>
              <a:rPr lang="et-EE" dirty="0">
                <a:solidFill>
                  <a:schemeClr val="tx1"/>
                </a:solidFill>
                <a:latin typeface="+mn-lt"/>
              </a:rPr>
              <a:t>Liikmesriigi õigusasutuse tehtud või kinnitatud kohtulahend, mille kohaselt viiakse teises liikmesriigis tõendite saamiseks läbi üks või mitu konkreetset uurimistoimingut</a:t>
            </a:r>
          </a:p>
          <a:p>
            <a:pPr marL="342900" indent="-342900" algn="l">
              <a:buFont typeface="Arial" panose="020B0604020202020204" pitchFamily="34" charset="0"/>
              <a:buChar char="•"/>
            </a:pPr>
            <a:r>
              <a:rPr lang="et-EE" dirty="0">
                <a:solidFill>
                  <a:schemeClr val="tx1"/>
                </a:solidFill>
                <a:latin typeface="+mn-lt"/>
              </a:rPr>
              <a:t>Kehtib kõikidele liikmesriikidele, välja arvatud Iirimaale ja Taanile</a:t>
            </a:r>
          </a:p>
          <a:p>
            <a:pPr marL="342900" indent="-342900" algn="l">
              <a:buFont typeface="Arial" panose="020B0604020202020204" pitchFamily="34" charset="0"/>
              <a:buChar char="•"/>
            </a:pPr>
            <a:r>
              <a:rPr lang="et-EE" dirty="0">
                <a:solidFill>
                  <a:schemeClr val="tx1"/>
                </a:solidFill>
                <a:latin typeface="+mn-lt"/>
              </a:rPr>
              <a:t>Igat liiki uurimismeetmed (välja arvatud ühiste uurimisrühmade (JIT) loomine)</a:t>
            </a:r>
          </a:p>
          <a:p>
            <a:pPr marL="342900" indent="-342900" algn="l">
              <a:buFont typeface="Arial" panose="020B0604020202020204" pitchFamily="34" charset="0"/>
              <a:buChar char="•"/>
            </a:pPr>
            <a:r>
              <a:rPr lang="et-EE" dirty="0">
                <a:solidFill>
                  <a:schemeClr val="tx1"/>
                </a:solidFill>
                <a:latin typeface="+mn-lt"/>
              </a:rPr>
              <a:t>Erisätted järgmiseks: vahistatute ajutine üleandmine, ülekuulamine videokonverentsi või telefoni teel, finants- ja pangateave, kontrollialused saadetised ning varjatud uurimised, telekommunikatsiooni pealtkuulamine, kriminaalasja tagamise meetmed.</a:t>
            </a:r>
          </a:p>
          <a:p>
            <a:pPr marL="342900" indent="-342900" algn="l">
              <a:buFont typeface="Arial" panose="020B0604020202020204" pitchFamily="34" charset="0"/>
              <a:buChar char="•"/>
            </a:pPr>
            <a:r>
              <a:rPr lang="et-EE" dirty="0">
                <a:solidFill>
                  <a:schemeClr val="tx1"/>
                </a:solidFill>
                <a:latin typeface="+mn-lt"/>
              </a:rPr>
              <a:t>Kehtestab tunnustamise (30 päeva) ja täitmise tähtajad (90 päeva)</a:t>
            </a:r>
          </a:p>
          <a:p>
            <a:pPr algn="l"/>
            <a:endParaRPr lang="et-EE" dirty="0"/>
          </a:p>
          <a:p>
            <a:pPr algn="l"/>
            <a:endParaRPr lang="et-EE" dirty="0"/>
          </a:p>
          <a:p>
            <a:pPr algn="l"/>
            <a:r>
              <a:rPr lang="et-EE" dirty="0"/>
              <a:t> </a:t>
            </a:r>
          </a:p>
        </p:txBody>
      </p:sp>
      <p:sp>
        <p:nvSpPr>
          <p:cNvPr id="4" name="Dia számának helye 3">
            <a:extLst>
              <a:ext uri="{FF2B5EF4-FFF2-40B4-BE49-F238E27FC236}">
                <a16:creationId xmlns:a16="http://schemas.microsoft.com/office/drawing/2014/main" id="{ECE04559-FF6A-4E15-8111-C974E1E0F4A7}"/>
              </a:ext>
            </a:extLst>
          </p:cNvPr>
          <p:cNvSpPr>
            <a:spLocks noGrp="1"/>
          </p:cNvSpPr>
          <p:nvPr>
            <p:ph type="sldNum" sz="quarter" idx="12"/>
          </p:nvPr>
        </p:nvSpPr>
        <p:spPr/>
        <p:txBody>
          <a:bodyPr/>
          <a:lstStyle/>
          <a:p>
            <a:fld id="{6113E31D-E2AB-40D1-8B51-AFA5AFEF393A}" type="slidenum">
              <a:rPr lang="en-US" smtClean="0"/>
              <a:t>11</a:t>
            </a:fld>
            <a:endParaRPr lang="et-EE" dirty="0"/>
          </a:p>
        </p:txBody>
      </p:sp>
    </p:spTree>
    <p:extLst>
      <p:ext uri="{BB962C8B-B14F-4D97-AF65-F5344CB8AC3E}">
        <p14:creationId xmlns:p14="http://schemas.microsoft.com/office/powerpoint/2010/main" val="2076760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t-EE" dirty="0"/>
              <a:t>VASTASTIKUNE TUNNUSTAMINE JA ENAMGI</a:t>
            </a:r>
            <a:br>
              <a:rPr dirty="0"/>
            </a:br>
            <a:endParaRPr lang="et-EE" dirty="0"/>
          </a:p>
        </p:txBody>
      </p:sp>
      <p:sp>
        <p:nvSpPr>
          <p:cNvPr id="3" name="Subtítulo 2"/>
          <p:cNvSpPr>
            <a:spLocks noGrp="1"/>
          </p:cNvSpPr>
          <p:nvPr>
            <p:ph idx="1"/>
          </p:nvPr>
        </p:nvSpPr>
        <p:spPr/>
        <p:txBody>
          <a:bodyPr>
            <a:normAutofit fontScale="40000" lnSpcReduction="20000"/>
          </a:bodyPr>
          <a:lstStyle/>
          <a:p>
            <a:pPr algn="l"/>
            <a:r>
              <a:rPr lang="et-EE" sz="5100" b="1" dirty="0">
                <a:solidFill>
                  <a:schemeClr val="tx1"/>
                </a:solidFill>
                <a:latin typeface="+mn-lt"/>
              </a:rPr>
              <a:t>Kõige olulisemad ELi vastastikuse tunnustamise </a:t>
            </a:r>
            <a:r>
              <a:rPr lang="et-EE" sz="5000" b="1" dirty="0">
                <a:solidFill>
                  <a:schemeClr val="tx1"/>
                </a:solidFill>
                <a:latin typeface="+mn-lt"/>
              </a:rPr>
              <a:t>õigusaktid – Euroopa uurimismäärus (EIO)</a:t>
            </a:r>
          </a:p>
          <a:p>
            <a:pPr algn="l"/>
            <a:r>
              <a:rPr lang="et-EE" sz="5100" dirty="0">
                <a:solidFill>
                  <a:schemeClr val="tx1"/>
                </a:solidFill>
                <a:latin typeface="+mn-lt"/>
              </a:rPr>
              <a:t>Täidesaatev asutus </a:t>
            </a:r>
          </a:p>
          <a:p>
            <a:pPr marL="685800" indent="-685800" algn="l">
              <a:buFont typeface="Arial" panose="020B0604020202020204" pitchFamily="34" charset="0"/>
              <a:buChar char="•"/>
            </a:pPr>
            <a:r>
              <a:rPr lang="et-EE" sz="5100" dirty="0">
                <a:solidFill>
                  <a:schemeClr val="tx1"/>
                </a:solidFill>
                <a:latin typeface="+mn-lt"/>
              </a:rPr>
              <a:t>Tunnustab ja rakendab samadel tingimustel, nagu oleks meetme andnud korraldust täidesaatva riigi ametiasutus (va mittetunnustamise/-täitmise põhjused)</a:t>
            </a:r>
          </a:p>
          <a:p>
            <a:pPr marL="685800" indent="-685800" algn="l">
              <a:buFont typeface="Arial" panose="020B0604020202020204" pitchFamily="34" charset="0"/>
              <a:buChar char="•"/>
            </a:pPr>
            <a:r>
              <a:rPr lang="et-EE" sz="5100" dirty="0">
                <a:solidFill>
                  <a:schemeClr val="tx1"/>
                </a:solidFill>
                <a:latin typeface="+mn-lt"/>
              </a:rPr>
              <a:t>Täidab määruse koostanud asutuse poolt selgesõnaliselt märgitud formaalsusi/menetlusi, kui see ei ole vastuolus täidesaatva asutuse riigi õiguse aluspõhimõtetega</a:t>
            </a:r>
          </a:p>
          <a:p>
            <a:pPr marL="685800" indent="-685800" algn="l">
              <a:buFont typeface="Arial" panose="020B0604020202020204" pitchFamily="34" charset="0"/>
              <a:buChar char="•"/>
            </a:pPr>
            <a:r>
              <a:rPr lang="et-EE" sz="5100" dirty="0">
                <a:solidFill>
                  <a:schemeClr val="tx1"/>
                </a:solidFill>
                <a:latin typeface="+mn-lt"/>
              </a:rPr>
              <a:t>Kasutab teistsugust meedet, kui Euroopa uurimismääruses märgitud meedet täidesaatva riigi õiguses ei eksisteeri/ei oleks sarnasel siseriiklikul juhul kättesaadav/suudab saavutada sama tulemuse vähem sekkuvate vahenditega</a:t>
            </a:r>
          </a:p>
          <a:p>
            <a:pPr algn="l"/>
            <a:endParaRPr lang="et-EE" sz="2800" dirty="0"/>
          </a:p>
          <a:p>
            <a:pPr algn="l"/>
            <a:r>
              <a:rPr lang="et-EE" dirty="0"/>
              <a:t> </a:t>
            </a:r>
          </a:p>
        </p:txBody>
      </p:sp>
      <p:sp>
        <p:nvSpPr>
          <p:cNvPr id="4" name="Dia számának helye 3">
            <a:extLst>
              <a:ext uri="{FF2B5EF4-FFF2-40B4-BE49-F238E27FC236}">
                <a16:creationId xmlns:a16="http://schemas.microsoft.com/office/drawing/2014/main" id="{03EF2A79-C19F-4A7E-8531-EED3256F9C7D}"/>
              </a:ext>
            </a:extLst>
          </p:cNvPr>
          <p:cNvSpPr>
            <a:spLocks noGrp="1"/>
          </p:cNvSpPr>
          <p:nvPr>
            <p:ph type="sldNum" sz="quarter" idx="12"/>
          </p:nvPr>
        </p:nvSpPr>
        <p:spPr/>
        <p:txBody>
          <a:bodyPr/>
          <a:lstStyle/>
          <a:p>
            <a:fld id="{6113E31D-E2AB-40D1-8B51-AFA5AFEF393A}" type="slidenum">
              <a:rPr lang="en-US" smtClean="0"/>
              <a:t>12</a:t>
            </a:fld>
            <a:endParaRPr lang="et-EE" dirty="0"/>
          </a:p>
        </p:txBody>
      </p:sp>
    </p:spTree>
    <p:extLst>
      <p:ext uri="{BB962C8B-B14F-4D97-AF65-F5344CB8AC3E}">
        <p14:creationId xmlns:p14="http://schemas.microsoft.com/office/powerpoint/2010/main" val="205324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t-EE" dirty="0"/>
              <a:t>VASTASTIKUNE TUNNUSTAMINE JA ENAMGI</a:t>
            </a:r>
            <a:br>
              <a:rPr dirty="0"/>
            </a:br>
            <a:endParaRPr lang="et-EE" dirty="0"/>
          </a:p>
        </p:txBody>
      </p:sp>
      <p:sp>
        <p:nvSpPr>
          <p:cNvPr id="3" name="Subtítulo 2"/>
          <p:cNvSpPr>
            <a:spLocks noGrp="1"/>
          </p:cNvSpPr>
          <p:nvPr>
            <p:ph idx="1"/>
          </p:nvPr>
        </p:nvSpPr>
        <p:spPr/>
        <p:txBody>
          <a:bodyPr>
            <a:normAutofit/>
          </a:bodyPr>
          <a:lstStyle/>
          <a:p>
            <a:pPr algn="l"/>
            <a:r>
              <a:rPr lang="et-EE" b="1" dirty="0">
                <a:solidFill>
                  <a:schemeClr val="tx1"/>
                </a:solidFill>
                <a:latin typeface="+mn-lt"/>
              </a:rPr>
              <a:t>Kõige olulisemad ELi vastastikuse tunnustamise õigusaktid.</a:t>
            </a:r>
            <a:r>
              <a:rPr lang="en-US" b="1" dirty="0">
                <a:solidFill>
                  <a:schemeClr val="tx1"/>
                </a:solidFill>
                <a:latin typeface="+mn-lt"/>
              </a:rPr>
              <a:t>	</a:t>
            </a:r>
            <a:r>
              <a:rPr lang="et-EE" b="1" dirty="0">
                <a:solidFill>
                  <a:schemeClr val="tx1"/>
                </a:solidFill>
                <a:latin typeface="+mn-lt"/>
              </a:rPr>
              <a:t>Arestimis- ja konfiskeerimisotsuste määrus (rakendub 19. detsembrist 2020)</a:t>
            </a:r>
          </a:p>
          <a:p>
            <a:pPr algn="l"/>
            <a:r>
              <a:rPr lang="et-EE" dirty="0">
                <a:solidFill>
                  <a:schemeClr val="tx1"/>
                </a:solidFill>
                <a:latin typeface="+mn-lt"/>
              </a:rPr>
              <a:t>= täitmine ilma topeltkaristatavusega seotud pettuste ja muude finantshuve kahjustavate kuritegude (PIF-kuritegude) kontrollita, kui väljaandjariigis karistatakse selle eest maksimaalselt vähemalt 3-aastase vabadusekaotusega</a:t>
            </a:r>
          </a:p>
          <a:p>
            <a:pPr algn="l"/>
            <a:r>
              <a:rPr lang="et-EE" dirty="0">
                <a:solidFill>
                  <a:schemeClr val="tx1"/>
                </a:solidFill>
                <a:latin typeface="+mn-lt"/>
              </a:rPr>
              <a:t>= arestimis-/konfiskeerimistunnistuse kaudu edastamine väljaandjalt täidesaatvale asutusele</a:t>
            </a:r>
          </a:p>
          <a:p>
            <a:pPr algn="l"/>
            <a:r>
              <a:rPr lang="et-EE" dirty="0">
                <a:solidFill>
                  <a:schemeClr val="tx1"/>
                </a:solidFill>
                <a:latin typeface="+mn-lt"/>
              </a:rPr>
              <a:t>= täitmine (sealhulgas vara haldamine ja võõrandamine) on reguleeritud täidesaatva riigi õigusega</a:t>
            </a:r>
          </a:p>
        </p:txBody>
      </p:sp>
      <p:sp>
        <p:nvSpPr>
          <p:cNvPr id="4" name="Dia számának helye 3">
            <a:extLst>
              <a:ext uri="{FF2B5EF4-FFF2-40B4-BE49-F238E27FC236}">
                <a16:creationId xmlns:a16="http://schemas.microsoft.com/office/drawing/2014/main" id="{5ED14A71-FB9B-4FCD-B7A8-841B62443EEE}"/>
              </a:ext>
            </a:extLst>
          </p:cNvPr>
          <p:cNvSpPr>
            <a:spLocks noGrp="1"/>
          </p:cNvSpPr>
          <p:nvPr>
            <p:ph type="sldNum" sz="quarter" idx="12"/>
          </p:nvPr>
        </p:nvSpPr>
        <p:spPr/>
        <p:txBody>
          <a:bodyPr/>
          <a:lstStyle/>
          <a:p>
            <a:fld id="{6113E31D-E2AB-40D1-8B51-AFA5AFEF393A}" type="slidenum">
              <a:rPr lang="en-US" smtClean="0"/>
              <a:t>13</a:t>
            </a:fld>
            <a:endParaRPr lang="et-EE" dirty="0"/>
          </a:p>
        </p:txBody>
      </p:sp>
    </p:spTree>
    <p:extLst>
      <p:ext uri="{BB962C8B-B14F-4D97-AF65-F5344CB8AC3E}">
        <p14:creationId xmlns:p14="http://schemas.microsoft.com/office/powerpoint/2010/main" val="2820833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342900"/>
            <a:ext cx="9827752" cy="1274515"/>
          </a:xfrm>
        </p:spPr>
        <p:txBody>
          <a:bodyPr>
            <a:normAutofit/>
          </a:bodyPr>
          <a:lstStyle/>
          <a:p>
            <a:br>
              <a:rPr dirty="0"/>
            </a:br>
            <a:r>
              <a:rPr lang="et-EE" dirty="0"/>
              <a:t>VASTASTIKUNE TUNNUSTAMINE JA ENAMGI</a:t>
            </a:r>
            <a:endParaRPr lang="et-EE" sz="5300" dirty="0"/>
          </a:p>
        </p:txBody>
      </p:sp>
      <p:sp>
        <p:nvSpPr>
          <p:cNvPr id="3" name="Subtítulo 2"/>
          <p:cNvSpPr>
            <a:spLocks noGrp="1"/>
          </p:cNvSpPr>
          <p:nvPr>
            <p:ph idx="1"/>
          </p:nvPr>
        </p:nvSpPr>
        <p:spPr/>
        <p:txBody>
          <a:bodyPr>
            <a:normAutofit/>
          </a:bodyPr>
          <a:lstStyle/>
          <a:p>
            <a:pPr algn="just"/>
            <a:endParaRPr lang="et-EE" b="1" dirty="0"/>
          </a:p>
          <a:p>
            <a:pPr algn="just"/>
            <a:r>
              <a:rPr lang="et-EE" b="1" dirty="0">
                <a:solidFill>
                  <a:schemeClr val="tx1"/>
                </a:solidFill>
                <a:latin typeface="+mn-lt"/>
              </a:rPr>
              <a:t>EPPO läbiviidav</a:t>
            </a:r>
            <a:r>
              <a:rPr lang="et-EE" dirty="0"/>
              <a:t> </a:t>
            </a:r>
            <a:r>
              <a:rPr lang="et-EE" b="1" dirty="0">
                <a:solidFill>
                  <a:schemeClr val="tx1"/>
                </a:solidFill>
                <a:latin typeface="+mn-lt"/>
              </a:rPr>
              <a:t>uurimine</a:t>
            </a:r>
            <a:r>
              <a:rPr lang="et-EE" dirty="0"/>
              <a:t> </a:t>
            </a:r>
            <a:r>
              <a:rPr lang="et-EE" b="1" dirty="0">
                <a:solidFill>
                  <a:schemeClr val="tx1"/>
                </a:solidFill>
                <a:latin typeface="+mn-lt"/>
              </a:rPr>
              <a:t>osalevates liikmesriikides. Kuidas</a:t>
            </a:r>
            <a:r>
              <a:rPr lang="et-EE" dirty="0"/>
              <a:t> </a:t>
            </a:r>
            <a:r>
              <a:rPr lang="et-EE" b="1" dirty="0">
                <a:solidFill>
                  <a:schemeClr val="tx1"/>
                </a:solidFill>
                <a:latin typeface="+mn-lt"/>
              </a:rPr>
              <a:t>see</a:t>
            </a:r>
            <a:r>
              <a:rPr lang="et-EE" dirty="0"/>
              <a:t> </a:t>
            </a:r>
            <a:r>
              <a:rPr lang="et-EE" b="1" dirty="0">
                <a:solidFill>
                  <a:schemeClr val="tx1"/>
                </a:solidFill>
                <a:latin typeface="+mn-lt"/>
              </a:rPr>
              <a:t>toimib?</a:t>
            </a:r>
            <a:r>
              <a:rPr lang="et-EE" dirty="0"/>
              <a:t> </a:t>
            </a:r>
          </a:p>
          <a:p>
            <a:pPr algn="just"/>
            <a:r>
              <a:rPr lang="et-EE" b="1" dirty="0">
                <a:solidFill>
                  <a:schemeClr val="tx1"/>
                </a:solidFill>
                <a:latin typeface="+mn-lt"/>
              </a:rPr>
              <a:t>Art 32 Määratud meetmete</a:t>
            </a:r>
            <a:r>
              <a:rPr lang="et-EE" dirty="0"/>
              <a:t> </a:t>
            </a:r>
            <a:r>
              <a:rPr lang="et-EE" b="1" dirty="0">
                <a:solidFill>
                  <a:schemeClr val="tx1"/>
                </a:solidFill>
                <a:latin typeface="+mn-lt"/>
              </a:rPr>
              <a:t>jõustamine.</a:t>
            </a:r>
          </a:p>
          <a:p>
            <a:pPr algn="just"/>
            <a:r>
              <a:rPr lang="et-EE" dirty="0">
                <a:solidFill>
                  <a:schemeClr val="tx1"/>
                </a:solidFill>
                <a:latin typeface="+mn-lt"/>
              </a:rPr>
              <a:t>Kooskõlas abistava delegaatprokuröri</a:t>
            </a:r>
            <a:r>
              <a:rPr lang="et-EE" dirty="0"/>
              <a:t> </a:t>
            </a:r>
            <a:r>
              <a:rPr lang="et-EE" dirty="0">
                <a:solidFill>
                  <a:schemeClr val="tx1"/>
                </a:solidFill>
                <a:latin typeface="+mn-lt"/>
              </a:rPr>
              <a:t>liikmesriigi õigustega, kuid</a:t>
            </a:r>
            <a:r>
              <a:rPr lang="et-EE" dirty="0"/>
              <a:t> </a:t>
            </a:r>
            <a:r>
              <a:rPr lang="et-EE" dirty="0">
                <a:solidFill>
                  <a:schemeClr val="tx1"/>
                </a:solidFill>
                <a:latin typeface="+mn-lt"/>
              </a:rPr>
              <a:t>järgides</a:t>
            </a:r>
            <a:r>
              <a:rPr lang="et-EE" dirty="0"/>
              <a:t> </a:t>
            </a:r>
            <a:r>
              <a:rPr lang="et-EE" dirty="0">
                <a:solidFill>
                  <a:schemeClr val="tx1"/>
                </a:solidFill>
                <a:latin typeface="+mn-lt"/>
              </a:rPr>
              <a:t>formaalsusi/menetlusi,</a:t>
            </a:r>
            <a:r>
              <a:rPr lang="et-EE" dirty="0"/>
              <a:t> </a:t>
            </a:r>
            <a:r>
              <a:rPr lang="et-EE" dirty="0">
                <a:solidFill>
                  <a:schemeClr val="tx1"/>
                </a:solidFill>
                <a:latin typeface="+mn-lt"/>
              </a:rPr>
              <a:t>mille on selgesõnaliselt</a:t>
            </a:r>
            <a:r>
              <a:rPr lang="et-EE" dirty="0"/>
              <a:t> </a:t>
            </a:r>
            <a:r>
              <a:rPr lang="et-EE" dirty="0">
                <a:solidFill>
                  <a:schemeClr val="tx1"/>
                </a:solidFill>
                <a:latin typeface="+mn-lt"/>
              </a:rPr>
              <a:t>määranud</a:t>
            </a:r>
            <a:r>
              <a:rPr lang="et-EE" dirty="0"/>
              <a:t> </a:t>
            </a:r>
            <a:r>
              <a:rPr lang="et-EE" dirty="0">
                <a:solidFill>
                  <a:schemeClr val="tx1"/>
                </a:solidFill>
                <a:latin typeface="+mn-lt"/>
              </a:rPr>
              <a:t>menetlev</a:t>
            </a:r>
            <a:r>
              <a:rPr lang="et-EE" dirty="0"/>
              <a:t> </a:t>
            </a:r>
            <a:r>
              <a:rPr lang="et-EE" dirty="0">
                <a:solidFill>
                  <a:schemeClr val="tx1"/>
                </a:solidFill>
                <a:latin typeface="+mn-lt"/>
              </a:rPr>
              <a:t>delegaatprokurör,</a:t>
            </a:r>
            <a:r>
              <a:rPr lang="et-EE" dirty="0"/>
              <a:t> </a:t>
            </a:r>
            <a:r>
              <a:rPr lang="et-EE" dirty="0">
                <a:solidFill>
                  <a:schemeClr val="tx1"/>
                </a:solidFill>
                <a:latin typeface="+mn-lt"/>
              </a:rPr>
              <a:t>välja arvatud juhul,</a:t>
            </a:r>
            <a:r>
              <a:rPr lang="et-EE" dirty="0"/>
              <a:t> </a:t>
            </a:r>
            <a:r>
              <a:rPr lang="et-EE" dirty="0">
                <a:solidFill>
                  <a:schemeClr val="tx1"/>
                </a:solidFill>
                <a:latin typeface="+mn-lt"/>
              </a:rPr>
              <a:t>kui need on vastuolus abistava delegaatprokuröri liikmesriigi õiguse aluspõhimõtetega</a:t>
            </a:r>
          </a:p>
          <a:p>
            <a:pPr algn="just"/>
            <a:r>
              <a:rPr lang="et-EE" b="1" dirty="0">
                <a:solidFill>
                  <a:schemeClr val="tx1"/>
                </a:solidFill>
                <a:latin typeface="+mn-lt"/>
              </a:rPr>
              <a:t>Art 33 Eelvangistus ja piiriülene</a:t>
            </a:r>
            <a:r>
              <a:rPr lang="et-EE" dirty="0"/>
              <a:t> </a:t>
            </a:r>
            <a:r>
              <a:rPr lang="et-EE" b="1" dirty="0">
                <a:solidFill>
                  <a:schemeClr val="tx1"/>
                </a:solidFill>
                <a:latin typeface="+mn-lt"/>
              </a:rPr>
              <a:t>üleandmine</a:t>
            </a:r>
          </a:p>
          <a:p>
            <a:pPr algn="just"/>
            <a:r>
              <a:rPr lang="et-EE" dirty="0">
                <a:solidFill>
                  <a:schemeClr val="tx1"/>
                </a:solidFill>
                <a:latin typeface="+mn-lt"/>
              </a:rPr>
              <a:t>Kui on vaja vahistada ja anda üle isik, kes ei asu asja menetleva Euroopa delegaatprokuröri liikmesriigis, väljastab delegaatprokurör Euroopa vahistamismääruse või taotleb kõnealuse liikmesriigi pädevalt asutuselt selle väljastamist</a:t>
            </a:r>
          </a:p>
          <a:p>
            <a:pPr algn="just"/>
            <a:endParaRPr lang="et-EE" b="1" dirty="0"/>
          </a:p>
        </p:txBody>
      </p:sp>
      <p:sp>
        <p:nvSpPr>
          <p:cNvPr id="4" name="Dia számának helye 3">
            <a:extLst>
              <a:ext uri="{FF2B5EF4-FFF2-40B4-BE49-F238E27FC236}">
                <a16:creationId xmlns:a16="http://schemas.microsoft.com/office/drawing/2014/main" id="{FEA1C5D9-43EF-4E1B-A906-F851E981DB22}"/>
              </a:ext>
            </a:extLst>
          </p:cNvPr>
          <p:cNvSpPr>
            <a:spLocks noGrp="1"/>
          </p:cNvSpPr>
          <p:nvPr>
            <p:ph type="sldNum" sz="quarter" idx="12"/>
          </p:nvPr>
        </p:nvSpPr>
        <p:spPr/>
        <p:txBody>
          <a:bodyPr/>
          <a:lstStyle/>
          <a:p>
            <a:fld id="{6113E31D-E2AB-40D1-8B51-AFA5AFEF393A}" type="slidenum">
              <a:rPr lang="en-US" smtClean="0"/>
              <a:t>14</a:t>
            </a:fld>
            <a:endParaRPr lang="et-EE" dirty="0"/>
          </a:p>
        </p:txBody>
      </p:sp>
    </p:spTree>
    <p:extLst>
      <p:ext uri="{BB962C8B-B14F-4D97-AF65-F5344CB8AC3E}">
        <p14:creationId xmlns:p14="http://schemas.microsoft.com/office/powerpoint/2010/main" val="2234085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t-EE" dirty="0"/>
              <a:t>VASTASTIKUNE TUNNUSTAMINE JA ENAMGI</a:t>
            </a:r>
            <a:br>
              <a:rPr dirty="0"/>
            </a:br>
            <a:endParaRPr lang="et-EE" dirty="0"/>
          </a:p>
        </p:txBody>
      </p:sp>
      <p:sp>
        <p:nvSpPr>
          <p:cNvPr id="3" name="Subtítulo 2"/>
          <p:cNvSpPr>
            <a:spLocks noGrp="1"/>
          </p:cNvSpPr>
          <p:nvPr>
            <p:ph idx="1"/>
          </p:nvPr>
        </p:nvSpPr>
        <p:spPr>
          <a:xfrm>
            <a:off x="687848" y="1905000"/>
            <a:ext cx="10208752" cy="4267200"/>
          </a:xfrm>
        </p:spPr>
        <p:txBody>
          <a:bodyPr>
            <a:normAutofit/>
          </a:bodyPr>
          <a:lstStyle/>
          <a:p>
            <a:pPr algn="l"/>
            <a:r>
              <a:rPr lang="et-EE" b="1" dirty="0">
                <a:solidFill>
                  <a:schemeClr val="tx1"/>
                </a:solidFill>
                <a:latin typeface="+mn-lt"/>
              </a:rPr>
              <a:t>Kõige olulisemad ELi vastastikuse tunnustamise õigusaktid - Euroopa vahistamismäärus </a:t>
            </a:r>
            <a:r>
              <a:rPr lang="et-EE" b="1" dirty="0">
                <a:solidFill>
                  <a:schemeClr val="accent1">
                    <a:lumMod val="60000"/>
                    <a:lumOff val="40000"/>
                  </a:schemeClr>
                </a:solidFill>
                <a:latin typeface="+mn-lt"/>
              </a:rPr>
              <a:t>– </a:t>
            </a:r>
            <a:r>
              <a:rPr lang="et-EE" b="1" dirty="0">
                <a:solidFill>
                  <a:schemeClr val="tx1"/>
                </a:solidFill>
                <a:latin typeface="+mn-lt"/>
              </a:rPr>
              <a:t>EVM</a:t>
            </a:r>
          </a:p>
          <a:p>
            <a:pPr algn="l"/>
            <a:r>
              <a:rPr lang="et-EE" dirty="0">
                <a:solidFill>
                  <a:schemeClr val="tx1"/>
                </a:solidFill>
                <a:latin typeface="+mn-lt"/>
              </a:rPr>
              <a:t>Endiselt edukaim vastastikuse tunnustamise õigusakt, mis asendas traditsioonilised riikidevahelised väljaandmise konventsioonid</a:t>
            </a:r>
          </a:p>
          <a:p>
            <a:pPr algn="l"/>
            <a:r>
              <a:rPr lang="et-EE" dirty="0">
                <a:solidFill>
                  <a:schemeClr val="tx1"/>
                </a:solidFill>
                <a:latin typeface="+mn-lt"/>
              </a:rPr>
              <a:t>Liikmesriikide esitatud ja aastateks 2005–2018 koostatud kättesaadav statistika sisaldab kokku 185 575 välja antud Euroopa vahistamismäärust, millest 56 298 täideti.</a:t>
            </a:r>
          </a:p>
          <a:p>
            <a:pPr algn="l"/>
            <a:r>
              <a:rPr lang="et-EE" dirty="0">
                <a:solidFill>
                  <a:schemeClr val="tx1"/>
                </a:solidFill>
                <a:latin typeface="+mn-lt"/>
              </a:rPr>
              <a:t>Euroopa vahistamismäärus on liikmesriigi tehtud kohtuotsus, mille eesmärk on vahistada ja teise liikmesriigi poolt tagaotsitav isik üle anda kriminaalvastutusele võtmise või vabadusekaotusliku karistuse või arestimismääruse täitmiseks.</a:t>
            </a:r>
          </a:p>
          <a:p>
            <a:pPr algn="l"/>
            <a:endParaRPr lang="et-EE" dirty="0"/>
          </a:p>
        </p:txBody>
      </p:sp>
      <p:sp>
        <p:nvSpPr>
          <p:cNvPr id="4" name="Dia számának helye 3">
            <a:extLst>
              <a:ext uri="{FF2B5EF4-FFF2-40B4-BE49-F238E27FC236}">
                <a16:creationId xmlns:a16="http://schemas.microsoft.com/office/drawing/2014/main" id="{AFC1733E-8302-4F51-980C-D7B09D1738B6}"/>
              </a:ext>
            </a:extLst>
          </p:cNvPr>
          <p:cNvSpPr>
            <a:spLocks noGrp="1"/>
          </p:cNvSpPr>
          <p:nvPr>
            <p:ph type="sldNum" sz="quarter" idx="12"/>
          </p:nvPr>
        </p:nvSpPr>
        <p:spPr/>
        <p:txBody>
          <a:bodyPr/>
          <a:lstStyle/>
          <a:p>
            <a:fld id="{6113E31D-E2AB-40D1-8B51-AFA5AFEF393A}" type="slidenum">
              <a:rPr lang="en-US" smtClean="0"/>
              <a:t>15</a:t>
            </a:fld>
            <a:endParaRPr lang="et-EE" dirty="0"/>
          </a:p>
        </p:txBody>
      </p:sp>
    </p:spTree>
    <p:extLst>
      <p:ext uri="{BB962C8B-B14F-4D97-AF65-F5344CB8AC3E}">
        <p14:creationId xmlns:p14="http://schemas.microsoft.com/office/powerpoint/2010/main" val="154073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33211"/>
            <a:ext cx="10081752" cy="1450757"/>
          </a:xfrm>
        </p:spPr>
        <p:txBody>
          <a:bodyPr/>
          <a:lstStyle/>
          <a:p>
            <a:r>
              <a:rPr lang="et-EE" dirty="0"/>
              <a:t>VIIMANE KÜSITLUS — PANGE OMA TEADMISED PROOVILE</a:t>
            </a:r>
          </a:p>
        </p:txBody>
      </p:sp>
      <p:sp>
        <p:nvSpPr>
          <p:cNvPr id="3" name="Marcador de contenido 2"/>
          <p:cNvSpPr>
            <a:spLocks noGrp="1"/>
          </p:cNvSpPr>
          <p:nvPr>
            <p:ph idx="1"/>
          </p:nvPr>
        </p:nvSpPr>
        <p:spPr/>
        <p:txBody>
          <a:bodyPr/>
          <a:lstStyle/>
          <a:p>
            <a:pPr marL="0" indent="0">
              <a:buNone/>
            </a:pPr>
            <a:r>
              <a:rPr lang="et-EE" dirty="0">
                <a:solidFill>
                  <a:schemeClr val="tx1"/>
                </a:solidFill>
                <a:latin typeface="+mn-lt"/>
              </a:rPr>
              <a:t>Selleks, et viia läbi läbiotsimine ja konfiskeerimine liikmesriigis, mis erineb menetleva delegaatprokuröri liikmesriigist, juhtumi puhul, kus menetleva delegaatprokuröri liikmesriigi</a:t>
            </a:r>
            <a:r>
              <a:rPr lang="et-EE" dirty="0"/>
              <a:t> </a:t>
            </a:r>
            <a:r>
              <a:rPr lang="et-EE" dirty="0">
                <a:solidFill>
                  <a:schemeClr val="tx1"/>
                </a:solidFill>
                <a:latin typeface="+mn-lt"/>
              </a:rPr>
              <a:t>õiguse kohaselt pole kohtulik luba sellise menetluse jaoks nõutav …</a:t>
            </a:r>
          </a:p>
          <a:p>
            <a:pPr marL="0" indent="0">
              <a:buNone/>
            </a:pPr>
            <a:r>
              <a:rPr lang="et-EE" dirty="0">
                <a:solidFill>
                  <a:schemeClr val="tx1"/>
                </a:solidFill>
                <a:latin typeface="+mn-lt"/>
              </a:rPr>
              <a:t>A) Peab menetlev</a:t>
            </a:r>
            <a:r>
              <a:rPr lang="et-EE" dirty="0"/>
              <a:t> </a:t>
            </a:r>
            <a:r>
              <a:rPr lang="et-EE" dirty="0">
                <a:solidFill>
                  <a:schemeClr val="tx1"/>
                </a:solidFill>
                <a:latin typeface="+mn-lt"/>
              </a:rPr>
              <a:t>delegaatprokurör</a:t>
            </a:r>
            <a:r>
              <a:rPr lang="et-EE" dirty="0"/>
              <a:t> </a:t>
            </a:r>
            <a:r>
              <a:rPr lang="et-EE" dirty="0">
                <a:solidFill>
                  <a:schemeClr val="tx1"/>
                </a:solidFill>
                <a:latin typeface="+mn-lt"/>
              </a:rPr>
              <a:t>väljastama</a:t>
            </a:r>
            <a:r>
              <a:rPr lang="et-EE" dirty="0"/>
              <a:t> </a:t>
            </a:r>
            <a:r>
              <a:rPr lang="et-EE" dirty="0">
                <a:solidFill>
                  <a:schemeClr val="tx1"/>
                </a:solidFill>
                <a:latin typeface="+mn-lt"/>
              </a:rPr>
              <a:t>Euroopa uurimismääruse</a:t>
            </a:r>
          </a:p>
          <a:p>
            <a:pPr marL="0" indent="0">
              <a:buNone/>
            </a:pPr>
            <a:r>
              <a:rPr lang="et-EE" dirty="0">
                <a:solidFill>
                  <a:schemeClr val="tx1"/>
                </a:solidFill>
                <a:latin typeface="+mn-lt"/>
              </a:rPr>
              <a:t>B) Viib abistav</a:t>
            </a:r>
            <a:r>
              <a:rPr lang="et-EE" dirty="0"/>
              <a:t> </a:t>
            </a:r>
            <a:r>
              <a:rPr lang="et-EE" dirty="0">
                <a:solidFill>
                  <a:schemeClr val="tx1"/>
                </a:solidFill>
                <a:latin typeface="+mn-lt"/>
              </a:rPr>
              <a:t>prokurör</a:t>
            </a:r>
            <a:r>
              <a:rPr lang="et-EE" dirty="0"/>
              <a:t> </a:t>
            </a:r>
            <a:r>
              <a:rPr lang="et-EE" dirty="0">
                <a:solidFill>
                  <a:schemeClr val="tx1"/>
                </a:solidFill>
                <a:latin typeface="+mn-lt"/>
              </a:rPr>
              <a:t>oma</a:t>
            </a:r>
            <a:r>
              <a:rPr lang="et-EE" dirty="0"/>
              <a:t> </a:t>
            </a:r>
            <a:r>
              <a:rPr lang="et-EE" dirty="0">
                <a:solidFill>
                  <a:schemeClr val="tx1"/>
                </a:solidFill>
                <a:latin typeface="+mn-lt"/>
              </a:rPr>
              <a:t>riigis</a:t>
            </a:r>
            <a:r>
              <a:rPr lang="et-EE" dirty="0"/>
              <a:t> </a:t>
            </a:r>
            <a:r>
              <a:rPr lang="et-EE" dirty="0">
                <a:solidFill>
                  <a:schemeClr val="tx1"/>
                </a:solidFill>
                <a:latin typeface="+mn-lt"/>
              </a:rPr>
              <a:t>otse</a:t>
            </a:r>
            <a:r>
              <a:rPr lang="et-EE" dirty="0"/>
              <a:t> </a:t>
            </a:r>
            <a:r>
              <a:rPr lang="et-EE" dirty="0">
                <a:solidFill>
                  <a:schemeClr val="tx1"/>
                </a:solidFill>
                <a:latin typeface="+mn-lt"/>
              </a:rPr>
              <a:t>ilma täiendavate volitusteta</a:t>
            </a:r>
            <a:r>
              <a:rPr lang="et-EE" dirty="0"/>
              <a:t> </a:t>
            </a:r>
            <a:r>
              <a:rPr lang="et-EE" dirty="0">
                <a:solidFill>
                  <a:schemeClr val="tx1"/>
                </a:solidFill>
                <a:latin typeface="+mn-lt"/>
              </a:rPr>
              <a:t>läbi</a:t>
            </a:r>
            <a:r>
              <a:rPr lang="et-EE" dirty="0"/>
              <a:t> </a:t>
            </a:r>
            <a:r>
              <a:rPr lang="et-EE" dirty="0">
                <a:solidFill>
                  <a:schemeClr val="tx1"/>
                </a:solidFill>
                <a:latin typeface="+mn-lt"/>
              </a:rPr>
              <a:t>menetleva</a:t>
            </a:r>
            <a:r>
              <a:rPr lang="et-EE" dirty="0"/>
              <a:t> </a:t>
            </a:r>
            <a:r>
              <a:rPr lang="et-EE" dirty="0">
                <a:solidFill>
                  <a:schemeClr val="tx1"/>
                </a:solidFill>
                <a:latin typeface="+mn-lt"/>
              </a:rPr>
              <a:t>prokuröri</a:t>
            </a:r>
            <a:r>
              <a:rPr lang="et-EE" dirty="0"/>
              <a:t> </a:t>
            </a:r>
            <a:r>
              <a:rPr lang="et-EE" dirty="0">
                <a:solidFill>
                  <a:schemeClr val="tx1"/>
                </a:solidFill>
                <a:latin typeface="+mn-lt"/>
              </a:rPr>
              <a:t>määratud</a:t>
            </a:r>
            <a:r>
              <a:rPr lang="et-EE" dirty="0"/>
              <a:t> </a:t>
            </a:r>
            <a:r>
              <a:rPr lang="et-EE" dirty="0">
                <a:solidFill>
                  <a:schemeClr val="tx1"/>
                </a:solidFill>
                <a:latin typeface="+mn-lt"/>
              </a:rPr>
              <a:t>läbiotsimis-</a:t>
            </a:r>
            <a:r>
              <a:rPr lang="et-EE" dirty="0"/>
              <a:t> </a:t>
            </a:r>
            <a:r>
              <a:rPr lang="et-EE" dirty="0">
                <a:solidFill>
                  <a:schemeClr val="tx1"/>
                </a:solidFill>
                <a:latin typeface="+mn-lt"/>
              </a:rPr>
              <a:t>ja arestimistoimingud</a:t>
            </a:r>
            <a:r>
              <a:rPr lang="et-EE" dirty="0"/>
              <a:t> </a:t>
            </a:r>
            <a:endParaRPr lang="et-EE" dirty="0">
              <a:solidFill>
                <a:schemeClr val="tx1"/>
              </a:solidFill>
              <a:latin typeface="+mn-lt"/>
            </a:endParaRPr>
          </a:p>
          <a:p>
            <a:pPr marL="0" indent="0">
              <a:buNone/>
            </a:pPr>
            <a:r>
              <a:rPr lang="et-EE" dirty="0">
                <a:solidFill>
                  <a:schemeClr val="tx1"/>
                </a:solidFill>
                <a:latin typeface="+mn-lt"/>
              </a:rPr>
              <a:t>C) Viib abistav prokurör menetleva prokuröri määratud läbiotsimis- ja arestimistoimingud oma riigis läbi,</a:t>
            </a:r>
            <a:r>
              <a:rPr lang="et-EE" dirty="0"/>
              <a:t> </a:t>
            </a:r>
            <a:r>
              <a:rPr lang="et-EE" dirty="0">
                <a:solidFill>
                  <a:schemeClr val="tx1"/>
                </a:solidFill>
                <a:latin typeface="+mn-lt"/>
              </a:rPr>
              <a:t>kuid</a:t>
            </a:r>
            <a:r>
              <a:rPr lang="et-EE" dirty="0"/>
              <a:t> </a:t>
            </a:r>
            <a:r>
              <a:rPr lang="et-EE" dirty="0">
                <a:solidFill>
                  <a:schemeClr val="tx1"/>
                </a:solidFill>
                <a:latin typeface="+mn-lt"/>
              </a:rPr>
              <a:t>peab</a:t>
            </a:r>
            <a:r>
              <a:rPr lang="et-EE" dirty="0"/>
              <a:t> </a:t>
            </a:r>
            <a:r>
              <a:rPr lang="et-EE" dirty="0">
                <a:solidFill>
                  <a:schemeClr val="tx1"/>
                </a:solidFill>
                <a:latin typeface="+mn-lt"/>
              </a:rPr>
              <a:t>selleks</a:t>
            </a:r>
            <a:r>
              <a:rPr lang="et-EE" dirty="0"/>
              <a:t> </a:t>
            </a:r>
            <a:r>
              <a:rPr lang="et-EE" dirty="0">
                <a:solidFill>
                  <a:schemeClr val="tx1"/>
                </a:solidFill>
                <a:latin typeface="+mn-lt"/>
              </a:rPr>
              <a:t>hankima kohtu loa, kui see on tema siseriikliku õiguse alusel nõutav</a:t>
            </a:r>
          </a:p>
          <a:p>
            <a:pPr marL="514350" indent="-514350">
              <a:buAutoNum type="alphaLcParenR"/>
            </a:pPr>
            <a:endParaRPr lang="et-EE" dirty="0"/>
          </a:p>
        </p:txBody>
      </p:sp>
      <p:sp>
        <p:nvSpPr>
          <p:cNvPr id="4" name="Dia számának helye 3">
            <a:extLst>
              <a:ext uri="{FF2B5EF4-FFF2-40B4-BE49-F238E27FC236}">
                <a16:creationId xmlns:a16="http://schemas.microsoft.com/office/drawing/2014/main" id="{4D10A339-B9A8-4ED4-B525-4801E56D164F}"/>
              </a:ext>
            </a:extLst>
          </p:cNvPr>
          <p:cNvSpPr>
            <a:spLocks noGrp="1"/>
          </p:cNvSpPr>
          <p:nvPr>
            <p:ph type="sldNum" sz="quarter" idx="12"/>
          </p:nvPr>
        </p:nvSpPr>
        <p:spPr/>
        <p:txBody>
          <a:bodyPr/>
          <a:lstStyle/>
          <a:p>
            <a:fld id="{6113E31D-E2AB-40D1-8B51-AFA5AFEF393A}" type="slidenum">
              <a:rPr lang="en-US" smtClean="0"/>
              <a:t>16</a:t>
            </a:fld>
            <a:endParaRPr lang="et-EE" dirty="0"/>
          </a:p>
        </p:txBody>
      </p:sp>
    </p:spTree>
    <p:extLst>
      <p:ext uri="{BB962C8B-B14F-4D97-AF65-F5344CB8AC3E}">
        <p14:creationId xmlns:p14="http://schemas.microsoft.com/office/powerpoint/2010/main" val="874297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t-EE" dirty="0">
                <a:solidFill>
                  <a:schemeClr val="tx1">
                    <a:lumMod val="50000"/>
                    <a:lumOff val="50000"/>
                  </a:schemeClr>
                </a:solidFill>
              </a:rPr>
              <a:t>Tänan tähelepanu </a:t>
            </a:r>
            <a:br>
              <a:rPr dirty="0"/>
            </a:br>
            <a:r>
              <a:rPr lang="et-EE">
                <a:solidFill>
                  <a:schemeClr val="tx1">
                    <a:lumMod val="50000"/>
                    <a:lumOff val="50000"/>
                  </a:schemeClr>
                </a:solidFill>
              </a:rPr>
              <a:t>eest!</a:t>
            </a:r>
            <a:endParaRPr lang="et-EE" dirty="0">
              <a:solidFill>
                <a:schemeClr val="tx1">
                  <a:lumMod val="50000"/>
                  <a:lumOff val="50000"/>
                </a:schemeClr>
              </a:solidFill>
            </a:endParaRPr>
          </a:p>
        </p:txBody>
      </p:sp>
      <p:sp>
        <p:nvSpPr>
          <p:cNvPr id="3" name="Textplatzhalter 2"/>
          <p:cNvSpPr>
            <a:spLocks noGrp="1"/>
          </p:cNvSpPr>
          <p:nvPr>
            <p:ph type="body" idx="1"/>
          </p:nvPr>
        </p:nvSpPr>
        <p:spPr/>
        <p:txBody>
          <a:bodyPr>
            <a:normAutofit lnSpcReduction="10000"/>
          </a:bodyPr>
          <a:lstStyle/>
          <a:p>
            <a:endParaRPr lang="et-EE" dirty="0"/>
          </a:p>
          <a:p>
            <a:r>
              <a:rPr lang="et-EE" dirty="0">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t-EE"/>
              <a:t>ÜLEVAADE</a:t>
            </a:r>
            <a:br/>
            <a:endParaRPr lang="et-EE" dirty="0"/>
          </a:p>
        </p:txBody>
      </p:sp>
      <p:sp>
        <p:nvSpPr>
          <p:cNvPr id="3" name="Subtítulo 2"/>
          <p:cNvSpPr>
            <a:spLocks noGrp="1"/>
          </p:cNvSpPr>
          <p:nvPr>
            <p:ph idx="1"/>
          </p:nvPr>
        </p:nvSpPr>
        <p:spPr/>
        <p:txBody>
          <a:bodyPr>
            <a:normAutofit/>
          </a:bodyPr>
          <a:lstStyle/>
          <a:p>
            <a:pPr marL="514350" indent="-514350" algn="l">
              <a:buAutoNum type="romanUcPeriod"/>
            </a:pPr>
            <a:r>
              <a:rPr lang="et-EE" dirty="0">
                <a:solidFill>
                  <a:schemeClr val="tx1"/>
                </a:solidFill>
                <a:latin typeface="+mn-lt"/>
              </a:rPr>
              <a:t>ELI ÕIGUSALASE KOOSTÖÖ VAHENDID</a:t>
            </a:r>
          </a:p>
          <a:p>
            <a:pPr marL="514350" indent="-514350" algn="l">
              <a:buAutoNum type="romanUcPeriod"/>
            </a:pPr>
            <a:endParaRPr lang="et-EE" dirty="0">
              <a:solidFill>
                <a:schemeClr val="tx1"/>
              </a:solidFill>
              <a:latin typeface="+mn-lt"/>
            </a:endParaRPr>
          </a:p>
          <a:p>
            <a:pPr marL="342900" indent="-342900" algn="l">
              <a:buFont typeface="Arial" panose="020B0604020202020204" pitchFamily="34" charset="0"/>
              <a:buChar char="•"/>
            </a:pPr>
            <a:r>
              <a:rPr lang="et-EE" dirty="0">
                <a:solidFill>
                  <a:schemeClr val="tx1"/>
                </a:solidFill>
                <a:latin typeface="+mn-lt"/>
              </a:rPr>
              <a:t>Vastastikune tunnustamine ja vastastikune usaldus</a:t>
            </a:r>
          </a:p>
          <a:p>
            <a:pPr algn="l"/>
            <a:endParaRPr lang="et-EE" dirty="0">
              <a:solidFill>
                <a:schemeClr val="tx1"/>
              </a:solidFill>
              <a:latin typeface="+mn-lt"/>
            </a:endParaRPr>
          </a:p>
          <a:p>
            <a:pPr algn="l"/>
            <a:r>
              <a:rPr lang="et-EE" dirty="0">
                <a:solidFill>
                  <a:schemeClr val="tx1"/>
                </a:solidFill>
                <a:latin typeface="+mn-lt"/>
              </a:rPr>
              <a:t>II. ELI ÕIGUSALASE KOOSTÖÖ ÕIGUSAKTID JA EPPO. KUIDAS SEE TOIMIB?</a:t>
            </a:r>
          </a:p>
          <a:p>
            <a:pPr marL="342900" indent="-342900" algn="l">
              <a:buFont typeface="Arial" panose="020B0604020202020204" pitchFamily="34" charset="0"/>
              <a:buChar char="•"/>
            </a:pPr>
            <a:r>
              <a:rPr lang="et-EE" dirty="0">
                <a:solidFill>
                  <a:schemeClr val="tx1"/>
                </a:solidFill>
                <a:latin typeface="+mn-lt"/>
              </a:rPr>
              <a:t>Vastastikune tunnustamine ja enamgi</a:t>
            </a:r>
            <a:br>
              <a:rPr dirty="0"/>
            </a:br>
            <a:endParaRPr lang="et-EE" dirty="0"/>
          </a:p>
        </p:txBody>
      </p:sp>
      <p:sp>
        <p:nvSpPr>
          <p:cNvPr id="4" name="Dia számának helye 3">
            <a:extLst>
              <a:ext uri="{FF2B5EF4-FFF2-40B4-BE49-F238E27FC236}">
                <a16:creationId xmlns:a16="http://schemas.microsoft.com/office/drawing/2014/main" id="{B69C1E1F-A503-478B-AD40-C23F6489B5CE}"/>
              </a:ext>
            </a:extLst>
          </p:cNvPr>
          <p:cNvSpPr>
            <a:spLocks noGrp="1"/>
          </p:cNvSpPr>
          <p:nvPr>
            <p:ph type="sldNum" sz="quarter" idx="12"/>
          </p:nvPr>
        </p:nvSpPr>
        <p:spPr/>
        <p:txBody>
          <a:bodyPr/>
          <a:lstStyle/>
          <a:p>
            <a:fld id="{6113E31D-E2AB-40D1-8B51-AFA5AFEF393A}" type="slidenum">
              <a:rPr lang="en-US" smtClean="0"/>
              <a:t>2</a:t>
            </a:fld>
            <a:endParaRPr lang="et-EE" dirty="0"/>
          </a:p>
        </p:txBody>
      </p:sp>
    </p:spTree>
    <p:extLst>
      <p:ext uri="{BB962C8B-B14F-4D97-AF65-F5344CB8AC3E}">
        <p14:creationId xmlns:p14="http://schemas.microsoft.com/office/powerpoint/2010/main" val="92933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t-EE"/>
              <a:t>ELI ÕIGUSALASE KOOSTÖÖ VAHENDID</a:t>
            </a:r>
            <a:br/>
            <a:endParaRPr lang="et-EE" dirty="0"/>
          </a:p>
        </p:txBody>
      </p:sp>
      <p:sp>
        <p:nvSpPr>
          <p:cNvPr id="3" name="Subtítulo 2"/>
          <p:cNvSpPr>
            <a:spLocks noGrp="1"/>
          </p:cNvSpPr>
          <p:nvPr>
            <p:ph idx="1"/>
          </p:nvPr>
        </p:nvSpPr>
        <p:spPr/>
        <p:txBody>
          <a:bodyPr>
            <a:normAutofit/>
          </a:bodyPr>
          <a:lstStyle/>
          <a:p>
            <a:endParaRPr lang="et-EE" dirty="0">
              <a:solidFill>
                <a:schemeClr val="tx1"/>
              </a:solidFill>
              <a:latin typeface="+mn-lt"/>
            </a:endParaRPr>
          </a:p>
          <a:p>
            <a:pPr algn="l"/>
            <a:r>
              <a:rPr lang="et-EE" dirty="0">
                <a:solidFill>
                  <a:schemeClr val="tx1"/>
                </a:solidFill>
                <a:latin typeface="+mn-lt"/>
              </a:rPr>
              <a:t>ÕIGUSALANE KOOSTÖÖ KRIMINAALASJADES (ELTL ART 82–86)</a:t>
            </a:r>
          </a:p>
          <a:p>
            <a:pPr algn="l"/>
            <a:r>
              <a:rPr lang="et-EE" dirty="0">
                <a:solidFill>
                  <a:schemeClr val="tx1"/>
                </a:solidFill>
                <a:latin typeface="+mn-lt"/>
              </a:rPr>
              <a:t>…Põhineb</a:t>
            </a:r>
            <a:r>
              <a:rPr lang="et-EE" dirty="0"/>
              <a:t> </a:t>
            </a:r>
            <a:r>
              <a:rPr lang="et-EE" dirty="0">
                <a:solidFill>
                  <a:schemeClr val="tx1"/>
                </a:solidFill>
                <a:latin typeface="+mn-lt"/>
              </a:rPr>
              <a:t>kohtuotsuste</a:t>
            </a:r>
            <a:r>
              <a:rPr lang="et-EE" dirty="0"/>
              <a:t> </a:t>
            </a:r>
            <a:r>
              <a:rPr lang="et-EE" dirty="0">
                <a:solidFill>
                  <a:schemeClr val="tx1"/>
                </a:solidFill>
                <a:latin typeface="+mn-lt"/>
              </a:rPr>
              <a:t>ja -lahendite</a:t>
            </a:r>
            <a:r>
              <a:rPr lang="et-EE" dirty="0"/>
              <a:t> </a:t>
            </a:r>
            <a:r>
              <a:rPr lang="et-EE" b="1" dirty="0">
                <a:solidFill>
                  <a:schemeClr val="tx1"/>
                </a:solidFill>
                <a:latin typeface="+mn-lt"/>
              </a:rPr>
              <a:t>vastastikuse tunnustamise põhimõttel</a:t>
            </a:r>
            <a:r>
              <a:rPr lang="et-EE" dirty="0">
                <a:solidFill>
                  <a:schemeClr val="tx1"/>
                </a:solidFill>
                <a:latin typeface="+mn-lt"/>
              </a:rPr>
              <a:t>.</a:t>
            </a:r>
          </a:p>
          <a:p>
            <a:pPr algn="l"/>
            <a:r>
              <a:rPr lang="et-EE" dirty="0">
                <a:solidFill>
                  <a:schemeClr val="tx1"/>
                </a:solidFill>
                <a:latin typeface="+mn-lt"/>
              </a:rPr>
              <a:t>= ühe liikmesriigi</a:t>
            </a:r>
            <a:r>
              <a:rPr lang="et-EE" dirty="0"/>
              <a:t> </a:t>
            </a:r>
            <a:r>
              <a:rPr lang="et-EE" dirty="0">
                <a:solidFill>
                  <a:schemeClr val="tx1"/>
                </a:solidFill>
                <a:latin typeface="+mn-lt"/>
              </a:rPr>
              <a:t>pädeva</a:t>
            </a:r>
            <a:r>
              <a:rPr lang="et-EE" dirty="0"/>
              <a:t> </a:t>
            </a:r>
            <a:r>
              <a:rPr lang="et-EE" dirty="0">
                <a:solidFill>
                  <a:schemeClr val="tx1"/>
                </a:solidFill>
                <a:latin typeface="+mn-lt"/>
              </a:rPr>
              <a:t>asutuse</a:t>
            </a:r>
            <a:r>
              <a:rPr lang="et-EE" dirty="0"/>
              <a:t> </a:t>
            </a:r>
            <a:r>
              <a:rPr lang="et-EE" dirty="0">
                <a:solidFill>
                  <a:schemeClr val="tx1"/>
                </a:solidFill>
                <a:latin typeface="+mn-lt"/>
              </a:rPr>
              <a:t>tehtud kohtulahendit</a:t>
            </a:r>
            <a:r>
              <a:rPr lang="et-EE" dirty="0"/>
              <a:t> </a:t>
            </a:r>
            <a:r>
              <a:rPr lang="et-EE" dirty="0">
                <a:solidFill>
                  <a:schemeClr val="tx1"/>
                </a:solidFill>
                <a:latin typeface="+mn-lt"/>
              </a:rPr>
              <a:t>peab</a:t>
            </a:r>
            <a:r>
              <a:rPr lang="et-EE" dirty="0"/>
              <a:t> </a:t>
            </a:r>
            <a:r>
              <a:rPr lang="et-EE" dirty="0">
                <a:solidFill>
                  <a:schemeClr val="tx1"/>
                </a:solidFill>
                <a:latin typeface="+mn-lt"/>
              </a:rPr>
              <a:t>teise liikmesriigi</a:t>
            </a:r>
            <a:r>
              <a:rPr lang="et-EE" dirty="0"/>
              <a:t> </a:t>
            </a:r>
            <a:r>
              <a:rPr lang="et-EE" dirty="0">
                <a:solidFill>
                  <a:schemeClr val="tx1"/>
                </a:solidFill>
                <a:latin typeface="+mn-lt"/>
              </a:rPr>
              <a:t>asutus tunnustama ja</a:t>
            </a:r>
            <a:r>
              <a:rPr lang="et-EE" dirty="0"/>
              <a:t> </a:t>
            </a:r>
            <a:r>
              <a:rPr lang="et-EE" dirty="0">
                <a:solidFill>
                  <a:schemeClr val="tx1"/>
                </a:solidFill>
                <a:latin typeface="+mn-lt"/>
              </a:rPr>
              <a:t>täitma nii,</a:t>
            </a:r>
            <a:r>
              <a:rPr lang="et-EE" dirty="0"/>
              <a:t> </a:t>
            </a:r>
            <a:r>
              <a:rPr lang="et-EE" dirty="0">
                <a:solidFill>
                  <a:schemeClr val="tx1"/>
                </a:solidFill>
                <a:latin typeface="+mn-lt"/>
              </a:rPr>
              <a:t>nagu tegemist oleks</a:t>
            </a:r>
            <a:r>
              <a:rPr lang="et-EE" dirty="0"/>
              <a:t> </a:t>
            </a:r>
            <a:r>
              <a:rPr lang="et-EE" dirty="0">
                <a:solidFill>
                  <a:schemeClr val="tx1"/>
                </a:solidFill>
                <a:latin typeface="+mn-lt"/>
              </a:rPr>
              <a:t>siseriikliku otsusega</a:t>
            </a:r>
          </a:p>
          <a:p>
            <a:pPr algn="l"/>
            <a:r>
              <a:rPr lang="et-EE" dirty="0">
                <a:solidFill>
                  <a:schemeClr val="tx1"/>
                </a:solidFill>
                <a:latin typeface="+mn-lt"/>
              </a:rPr>
              <a:t>= välja arvatud piiratud</a:t>
            </a:r>
            <a:r>
              <a:rPr lang="et-EE" dirty="0"/>
              <a:t> </a:t>
            </a:r>
            <a:r>
              <a:rPr lang="et-EE" dirty="0">
                <a:solidFill>
                  <a:schemeClr val="tx1"/>
                </a:solidFill>
                <a:latin typeface="+mn-lt"/>
              </a:rPr>
              <a:t>keeldumispõhjuste</a:t>
            </a:r>
            <a:r>
              <a:rPr lang="et-EE" dirty="0"/>
              <a:t> </a:t>
            </a:r>
            <a:r>
              <a:rPr lang="et-EE" dirty="0">
                <a:solidFill>
                  <a:schemeClr val="tx1"/>
                </a:solidFill>
                <a:latin typeface="+mn-lt"/>
              </a:rPr>
              <a:t>puhul</a:t>
            </a:r>
            <a:r>
              <a:rPr lang="et-EE" dirty="0"/>
              <a:t> </a:t>
            </a:r>
            <a:endParaRPr lang="et-EE" dirty="0">
              <a:solidFill>
                <a:schemeClr val="tx1"/>
              </a:solidFill>
              <a:latin typeface="+mn-lt"/>
            </a:endParaRPr>
          </a:p>
          <a:p>
            <a:pPr algn="l"/>
            <a:r>
              <a:rPr lang="et-EE" dirty="0">
                <a:solidFill>
                  <a:schemeClr val="tx1"/>
                </a:solidFill>
                <a:latin typeface="+mn-lt"/>
              </a:rPr>
              <a:t>= see</a:t>
            </a:r>
            <a:r>
              <a:rPr lang="et-EE" dirty="0"/>
              <a:t> </a:t>
            </a:r>
            <a:r>
              <a:rPr lang="et-EE" dirty="0">
                <a:solidFill>
                  <a:schemeClr val="tx1"/>
                </a:solidFill>
                <a:latin typeface="+mn-lt"/>
              </a:rPr>
              <a:t>printsiip</a:t>
            </a:r>
            <a:r>
              <a:rPr lang="et-EE" dirty="0"/>
              <a:t> </a:t>
            </a:r>
            <a:r>
              <a:rPr lang="et-EE" dirty="0">
                <a:solidFill>
                  <a:schemeClr val="tx1"/>
                </a:solidFill>
                <a:latin typeface="+mn-lt"/>
              </a:rPr>
              <a:t>põhineb</a:t>
            </a:r>
            <a:r>
              <a:rPr lang="et-EE" dirty="0"/>
              <a:t> </a:t>
            </a:r>
            <a:r>
              <a:rPr lang="et-EE" dirty="0">
                <a:solidFill>
                  <a:schemeClr val="tx1"/>
                </a:solidFill>
                <a:latin typeface="+mn-lt"/>
              </a:rPr>
              <a:t>õigusasutuste /</a:t>
            </a:r>
            <a:r>
              <a:rPr lang="et-EE" dirty="0"/>
              <a:t> </a:t>
            </a:r>
            <a:r>
              <a:rPr lang="et-EE" dirty="0">
                <a:solidFill>
                  <a:schemeClr val="tx1"/>
                </a:solidFill>
                <a:latin typeface="+mn-lt"/>
              </a:rPr>
              <a:t>kohtusüsteemide</a:t>
            </a:r>
            <a:r>
              <a:rPr lang="et-EE" dirty="0"/>
              <a:t> </a:t>
            </a:r>
            <a:r>
              <a:rPr lang="et-EE" b="1" dirty="0">
                <a:solidFill>
                  <a:schemeClr val="tx1"/>
                </a:solidFill>
                <a:latin typeface="+mn-lt"/>
              </a:rPr>
              <a:t>vastastikusel usaldusel </a:t>
            </a:r>
            <a:r>
              <a:rPr lang="et-EE" dirty="0">
                <a:solidFill>
                  <a:schemeClr val="tx1"/>
                </a:solidFill>
                <a:latin typeface="+mn-lt"/>
              </a:rPr>
              <a:t>ja eeldusel, et järgitakse</a:t>
            </a:r>
            <a:r>
              <a:rPr lang="et-EE" dirty="0"/>
              <a:t> </a:t>
            </a:r>
            <a:r>
              <a:rPr lang="et-EE" dirty="0">
                <a:solidFill>
                  <a:schemeClr val="tx1"/>
                </a:solidFill>
                <a:latin typeface="+mn-lt"/>
              </a:rPr>
              <a:t>ELi õigust ning eelkõige</a:t>
            </a:r>
            <a:r>
              <a:rPr lang="et-EE" dirty="0"/>
              <a:t> </a:t>
            </a:r>
            <a:r>
              <a:rPr lang="et-EE" dirty="0">
                <a:solidFill>
                  <a:schemeClr val="tx1"/>
                </a:solidFill>
                <a:latin typeface="+mn-lt"/>
              </a:rPr>
              <a:t>ELi</a:t>
            </a:r>
            <a:r>
              <a:rPr lang="et-EE" dirty="0"/>
              <a:t> </a:t>
            </a:r>
            <a:r>
              <a:rPr lang="et-EE" dirty="0">
                <a:solidFill>
                  <a:schemeClr val="tx1"/>
                </a:solidFill>
                <a:latin typeface="+mn-lt"/>
              </a:rPr>
              <a:t>õiguses</a:t>
            </a:r>
            <a:r>
              <a:rPr lang="et-EE" dirty="0"/>
              <a:t> </a:t>
            </a:r>
            <a:r>
              <a:rPr lang="et-EE" dirty="0">
                <a:solidFill>
                  <a:schemeClr val="tx1"/>
                </a:solidFill>
                <a:latin typeface="+mn-lt"/>
              </a:rPr>
              <a:t>tunnustatud</a:t>
            </a:r>
            <a:r>
              <a:rPr lang="et-EE" dirty="0"/>
              <a:t> </a:t>
            </a:r>
            <a:r>
              <a:rPr lang="et-EE" dirty="0">
                <a:solidFill>
                  <a:schemeClr val="tx1"/>
                </a:solidFill>
                <a:latin typeface="+mn-lt"/>
              </a:rPr>
              <a:t>põhiõigusi</a:t>
            </a:r>
          </a:p>
          <a:p>
            <a:pPr algn="l"/>
            <a:endParaRPr lang="et-EE" dirty="0"/>
          </a:p>
          <a:p>
            <a:pPr algn="l"/>
            <a:endParaRPr lang="et-EE" dirty="0"/>
          </a:p>
        </p:txBody>
      </p:sp>
      <p:sp>
        <p:nvSpPr>
          <p:cNvPr id="4" name="Dia számának helye 3">
            <a:extLst>
              <a:ext uri="{FF2B5EF4-FFF2-40B4-BE49-F238E27FC236}">
                <a16:creationId xmlns:a16="http://schemas.microsoft.com/office/drawing/2014/main" id="{D99FA4B2-C3CD-40C2-9EED-CAA658645BC6}"/>
              </a:ext>
            </a:extLst>
          </p:cNvPr>
          <p:cNvSpPr>
            <a:spLocks noGrp="1"/>
          </p:cNvSpPr>
          <p:nvPr>
            <p:ph type="sldNum" sz="quarter" idx="12"/>
          </p:nvPr>
        </p:nvSpPr>
        <p:spPr/>
        <p:txBody>
          <a:bodyPr/>
          <a:lstStyle/>
          <a:p>
            <a:fld id="{6113E31D-E2AB-40D1-8B51-AFA5AFEF393A}" type="slidenum">
              <a:rPr lang="en-US" smtClean="0"/>
              <a:t>3</a:t>
            </a:fld>
            <a:endParaRPr lang="et-EE" dirty="0"/>
          </a:p>
        </p:txBody>
      </p:sp>
    </p:spTree>
    <p:extLst>
      <p:ext uri="{BB962C8B-B14F-4D97-AF65-F5344CB8AC3E}">
        <p14:creationId xmlns:p14="http://schemas.microsoft.com/office/powerpoint/2010/main" val="226697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t-EE"/>
              <a:t>ELI ÕIGUSALASE KOOSTÖÖ VAHENDID</a:t>
            </a:r>
            <a:br/>
            <a:endParaRPr lang="et-EE" dirty="0"/>
          </a:p>
        </p:txBody>
      </p:sp>
      <p:sp>
        <p:nvSpPr>
          <p:cNvPr id="3" name="Subtítulo 2"/>
          <p:cNvSpPr>
            <a:spLocks noGrp="1"/>
          </p:cNvSpPr>
          <p:nvPr>
            <p:ph idx="1"/>
          </p:nvPr>
        </p:nvSpPr>
        <p:spPr>
          <a:xfrm>
            <a:off x="687848" y="1905000"/>
            <a:ext cx="10640552" cy="4267200"/>
          </a:xfrm>
        </p:spPr>
        <p:txBody>
          <a:bodyPr>
            <a:normAutofit fontScale="70000" lnSpcReduction="20000"/>
          </a:bodyPr>
          <a:lstStyle/>
          <a:p>
            <a:pPr algn="l"/>
            <a:r>
              <a:rPr lang="et-EE" dirty="0">
                <a:solidFill>
                  <a:schemeClr val="tx1"/>
                </a:solidFill>
                <a:latin typeface="+mn-lt"/>
              </a:rPr>
              <a:t>29. mai 2000. aasta konventsioon Euroopa Liidu liikmesriikide vahelise vastastikuse abistamise kohta kriminaalasjades</a:t>
            </a:r>
          </a:p>
          <a:p>
            <a:pPr algn="l"/>
            <a:r>
              <a:rPr lang="et-EE" dirty="0">
                <a:solidFill>
                  <a:schemeClr val="tx1"/>
                </a:solidFill>
                <a:latin typeface="+mn-lt"/>
              </a:rPr>
              <a:t>Nõukogu 13. juuni 2002. aasta raamotsus 2002/465/JSK ühiste uurimisrühmade kohta</a:t>
            </a:r>
          </a:p>
          <a:p>
            <a:pPr algn="l"/>
            <a:r>
              <a:rPr lang="et-EE" sz="3400" b="1" dirty="0">
                <a:solidFill>
                  <a:schemeClr val="tx1"/>
                </a:solidFill>
                <a:latin typeface="+mn-lt"/>
              </a:rPr>
              <a:t>1. Nõukogu 13. juuni 2002. aasta raamotsus 2002/584/JSK Euroopa vahistamismääruse ja liikmesriikidevahelise üleandmiskorra kohta</a:t>
            </a:r>
          </a:p>
          <a:p>
            <a:pPr algn="l"/>
            <a:r>
              <a:rPr lang="et-EE" dirty="0">
                <a:solidFill>
                  <a:schemeClr val="tx1"/>
                </a:solidFill>
                <a:latin typeface="+mn-lt"/>
              </a:rPr>
              <a:t>Nõukogu 22. juuli 2003. aasta raamotsus 2003/577/JSK vara või tõendite arestimise otsuste täitmise kohta Euroopa Liidus</a:t>
            </a:r>
          </a:p>
          <a:p>
            <a:pPr algn="l"/>
            <a:r>
              <a:rPr lang="et-EE" dirty="0">
                <a:solidFill>
                  <a:schemeClr val="tx1"/>
                </a:solidFill>
                <a:latin typeface="+mn-lt"/>
              </a:rPr>
              <a:t>Nõukogu 24. veebruari 2005. aasta raamotsus 2005/214/JSK rahatrahvide vastastikuse tunnustamise põhimõtte kohaldamise kohta</a:t>
            </a:r>
          </a:p>
          <a:p>
            <a:pPr algn="l"/>
            <a:r>
              <a:rPr lang="et-EE" dirty="0">
                <a:solidFill>
                  <a:schemeClr val="tx1"/>
                </a:solidFill>
                <a:latin typeface="+mn-lt"/>
              </a:rPr>
              <a:t>Nõukogu 6. oktoobri 2006. aasta raamotsus 2006/783/JSK vastastikuse tunnustamise põhimõtte kohaldamise kohta konfiskeerimisotsuste suhtes</a:t>
            </a:r>
          </a:p>
          <a:p>
            <a:pPr algn="l"/>
            <a:r>
              <a:rPr lang="et-EE" dirty="0">
                <a:solidFill>
                  <a:schemeClr val="tx1"/>
                </a:solidFill>
                <a:latin typeface="+mn-lt"/>
              </a:rPr>
              <a:t>Nõukogu 27. novembri 2008. aasta raamotsus 2008/909/JSK vastastikuse tunnustamise põhimõtte kohaldamise kohta kriminaalasjades tehtud otsuste suhtes, millega määratakse vabadusekaotuslikud karistused või vabadust piiravad meetmed</a:t>
            </a:r>
          </a:p>
          <a:p>
            <a:pPr algn="l"/>
            <a:r>
              <a:rPr lang="et-EE" dirty="0">
                <a:solidFill>
                  <a:schemeClr val="tx1"/>
                </a:solidFill>
                <a:latin typeface="+mn-lt"/>
              </a:rPr>
              <a:t>Nõukogu 24. juuli 2008. aasta raamotsus 2008/675/JSK Euroopa Liidu liikmesriikides tehtud süüdimõistvate kohtuotsuste arvessevõtmise kohta uutes kriminaalmenetlustes</a:t>
            </a:r>
          </a:p>
          <a:p>
            <a:pPr algn="l"/>
            <a:r>
              <a:rPr lang="et-EE" dirty="0">
                <a:solidFill>
                  <a:schemeClr val="tx1"/>
                </a:solidFill>
                <a:latin typeface="+mn-lt"/>
              </a:rPr>
              <a:t>Nõukogu 27. novembri 2008. aasta raamotsuse 2008/947/JSK vastastikuse tunnustamise põhimõtte kohaldamise kohta kohtuotsuste ja tingimisi karistuste suhtes, et teostada tingimuslike meetmete ja alternatiivsete mõjutusvahendite järelevalvet</a:t>
            </a:r>
          </a:p>
        </p:txBody>
      </p:sp>
      <p:sp>
        <p:nvSpPr>
          <p:cNvPr id="4" name="Dia számának helye 3">
            <a:extLst>
              <a:ext uri="{FF2B5EF4-FFF2-40B4-BE49-F238E27FC236}">
                <a16:creationId xmlns:a16="http://schemas.microsoft.com/office/drawing/2014/main" id="{FE509598-8F4B-4334-A849-70B7DA61A147}"/>
              </a:ext>
            </a:extLst>
          </p:cNvPr>
          <p:cNvSpPr>
            <a:spLocks noGrp="1"/>
          </p:cNvSpPr>
          <p:nvPr>
            <p:ph type="sldNum" sz="quarter" idx="12"/>
          </p:nvPr>
        </p:nvSpPr>
        <p:spPr/>
        <p:txBody>
          <a:bodyPr/>
          <a:lstStyle/>
          <a:p>
            <a:fld id="{6113E31D-E2AB-40D1-8B51-AFA5AFEF393A}" type="slidenum">
              <a:rPr lang="en-US" smtClean="0"/>
              <a:t>4</a:t>
            </a:fld>
            <a:endParaRPr lang="et-EE" dirty="0"/>
          </a:p>
        </p:txBody>
      </p:sp>
    </p:spTree>
    <p:extLst>
      <p:ext uri="{BB962C8B-B14F-4D97-AF65-F5344CB8AC3E}">
        <p14:creationId xmlns:p14="http://schemas.microsoft.com/office/powerpoint/2010/main" val="3123076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t-EE"/>
              <a:t>ELI ÕIGUSALASE KOOSTÖÖ VAHENDID</a:t>
            </a:r>
            <a:br/>
            <a:endParaRPr lang="et-EE" dirty="0"/>
          </a:p>
        </p:txBody>
      </p:sp>
      <p:sp>
        <p:nvSpPr>
          <p:cNvPr id="3" name="Subtítulo 2"/>
          <p:cNvSpPr>
            <a:spLocks noGrp="1"/>
          </p:cNvSpPr>
          <p:nvPr>
            <p:ph idx="1"/>
          </p:nvPr>
        </p:nvSpPr>
        <p:spPr/>
        <p:txBody>
          <a:bodyPr>
            <a:normAutofit fontScale="92500" lnSpcReduction="20000"/>
          </a:bodyPr>
          <a:lstStyle/>
          <a:p>
            <a:pPr algn="l"/>
            <a:r>
              <a:rPr lang="et-EE" dirty="0">
                <a:solidFill>
                  <a:schemeClr val="tx1"/>
                </a:solidFill>
                <a:latin typeface="+mn-lt"/>
              </a:rPr>
              <a:t>Nõukogu 26. veebruari 2009. aasta raamotsus 2009/315/JSK liikmesriikidevahelise karistusregistri teabe vahetamise korraldamise ja sisu kohta</a:t>
            </a:r>
          </a:p>
          <a:p>
            <a:pPr algn="l"/>
            <a:r>
              <a:rPr lang="et-EE" dirty="0">
                <a:solidFill>
                  <a:schemeClr val="tx1"/>
                </a:solidFill>
                <a:latin typeface="+mn-lt"/>
              </a:rPr>
              <a:t>Nõukogu 23. oktoobri 2009. aasta raamotsus 2009/829/JSK järelevalvemeetmeid käsitlevate otsuste vastastikuse tunnustamise põhimõtte kohaldamise kohta Euroopa Liidu liikmesriikide vahel kui alternatiivi kohtueelsele kinnipidamisele.</a:t>
            </a:r>
          </a:p>
          <a:p>
            <a:pPr algn="l"/>
            <a:r>
              <a:rPr lang="et-EE" dirty="0">
                <a:solidFill>
                  <a:schemeClr val="tx1"/>
                </a:solidFill>
                <a:latin typeface="+mn-lt"/>
              </a:rPr>
              <a:t>Nõukogu 30. novembri 2009. aasta raamotsus 2009/948/JSK kriminaalmenetluses kohtualluvuse teostamise konfliktide ennetamise ja lahendamise kohta</a:t>
            </a:r>
          </a:p>
          <a:p>
            <a:pPr algn="l"/>
            <a:r>
              <a:rPr lang="et-EE" dirty="0">
                <a:solidFill>
                  <a:schemeClr val="tx1"/>
                </a:solidFill>
                <a:latin typeface="+mn-lt"/>
              </a:rPr>
              <a:t>2011/99/EL: 13. detsembri 2011. aasta direktiiv Euroopa lähenemiskeelu kohta</a:t>
            </a:r>
          </a:p>
          <a:p>
            <a:pPr algn="l"/>
            <a:r>
              <a:rPr lang="et-EE" sz="2600" b="1" dirty="0">
                <a:solidFill>
                  <a:schemeClr val="tx1"/>
                </a:solidFill>
                <a:latin typeface="+mn-lt"/>
              </a:rPr>
              <a:t>2. 2014/41/EL: 3. aprilli 2014. aasta direktiiv, mis käsitleb Euroopa uurimismäärust kriminaalasjades</a:t>
            </a:r>
          </a:p>
          <a:p>
            <a:pPr algn="l"/>
            <a:r>
              <a:rPr lang="et-EE" sz="2600" b="1" dirty="0">
                <a:solidFill>
                  <a:schemeClr val="tx1"/>
                </a:solidFill>
                <a:latin typeface="+mn-lt"/>
              </a:rPr>
              <a:t>3. Euroopa Parlamendi ja nõukogu 14. novembri 2018. aasta määrus (EL) 2018/1805 arestimis- ja konfiskeerimismääruste vastastikuse tunnustamise kohta </a:t>
            </a:r>
          </a:p>
          <a:p>
            <a:pPr algn="l"/>
            <a:endParaRPr lang="et-EE" dirty="0"/>
          </a:p>
        </p:txBody>
      </p:sp>
      <p:sp>
        <p:nvSpPr>
          <p:cNvPr id="4" name="Dia számának helye 3">
            <a:extLst>
              <a:ext uri="{FF2B5EF4-FFF2-40B4-BE49-F238E27FC236}">
                <a16:creationId xmlns:a16="http://schemas.microsoft.com/office/drawing/2014/main" id="{1F1F66F3-0A26-4714-B40F-05BBA409A529}"/>
              </a:ext>
            </a:extLst>
          </p:cNvPr>
          <p:cNvSpPr>
            <a:spLocks noGrp="1"/>
          </p:cNvSpPr>
          <p:nvPr>
            <p:ph type="sldNum" sz="quarter" idx="12"/>
          </p:nvPr>
        </p:nvSpPr>
        <p:spPr/>
        <p:txBody>
          <a:bodyPr/>
          <a:lstStyle/>
          <a:p>
            <a:fld id="{6113E31D-E2AB-40D1-8B51-AFA5AFEF393A}" type="slidenum">
              <a:rPr lang="en-US" smtClean="0"/>
              <a:t>5</a:t>
            </a:fld>
            <a:endParaRPr lang="et-EE" dirty="0"/>
          </a:p>
        </p:txBody>
      </p:sp>
    </p:spTree>
    <p:extLst>
      <p:ext uri="{BB962C8B-B14F-4D97-AF65-F5344CB8AC3E}">
        <p14:creationId xmlns:p14="http://schemas.microsoft.com/office/powerpoint/2010/main" val="284978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t-EE"/>
              <a:t>ELI ÕIGUSALASE KOOSTÖÖ VAHENDID</a:t>
            </a:r>
            <a:br/>
            <a:endParaRPr lang="et-EE" dirty="0"/>
          </a:p>
        </p:txBody>
      </p:sp>
      <p:sp>
        <p:nvSpPr>
          <p:cNvPr id="3" name="Subtítulo 2"/>
          <p:cNvSpPr>
            <a:spLocks noGrp="1"/>
          </p:cNvSpPr>
          <p:nvPr>
            <p:ph idx="1"/>
          </p:nvPr>
        </p:nvSpPr>
        <p:spPr/>
        <p:txBody>
          <a:bodyPr>
            <a:normAutofit/>
          </a:bodyPr>
          <a:lstStyle/>
          <a:p>
            <a:pPr algn="l"/>
            <a:r>
              <a:rPr lang="et-EE" dirty="0">
                <a:solidFill>
                  <a:schemeClr val="tx1"/>
                </a:solidFill>
                <a:latin typeface="+mn-lt"/>
              </a:rPr>
              <a:t>= Pikk nimekiri: </a:t>
            </a:r>
          </a:p>
          <a:p>
            <a:pPr marL="342900" indent="-342900" algn="l">
              <a:buFont typeface="Arial" panose="020B0604020202020204" pitchFamily="34" charset="0"/>
              <a:buChar char="•"/>
            </a:pPr>
            <a:r>
              <a:rPr lang="et-EE" dirty="0">
                <a:solidFill>
                  <a:schemeClr val="tx1"/>
                </a:solidFill>
                <a:latin typeface="+mn-lt"/>
              </a:rPr>
              <a:t>Lissaboni lepingu eelsed õigusaktid (raamotsused) </a:t>
            </a:r>
          </a:p>
          <a:p>
            <a:pPr marL="342900" indent="-342900" algn="l">
              <a:buFont typeface="Arial" panose="020B0604020202020204" pitchFamily="34" charset="0"/>
              <a:buChar char="•"/>
            </a:pPr>
            <a:r>
              <a:rPr lang="et-EE" dirty="0">
                <a:solidFill>
                  <a:schemeClr val="tx1"/>
                </a:solidFill>
                <a:latin typeface="+mn-lt"/>
              </a:rPr>
              <a:t>Lissaboni lepingu järgsed õigusaktid (direktiivid/määrused) </a:t>
            </a:r>
          </a:p>
          <a:p>
            <a:pPr algn="l"/>
            <a:r>
              <a:rPr lang="et-EE" dirty="0">
                <a:solidFill>
                  <a:schemeClr val="tx1"/>
                </a:solidFill>
                <a:latin typeface="+mn-lt"/>
              </a:rPr>
              <a:t>MUUTUV GEOMEETRIA.</a:t>
            </a:r>
          </a:p>
          <a:p>
            <a:pPr algn="l"/>
            <a:r>
              <a:rPr lang="et-EE" dirty="0">
                <a:solidFill>
                  <a:schemeClr val="tx1"/>
                </a:solidFill>
                <a:latin typeface="+mn-lt"/>
              </a:rPr>
              <a:t>Lissaboni lepingu järgselt ei osale Ühendkuningriik, Iirimaa ja Taani justiits- ja siseküsimuste valdkonna meetmetes (Lissaboni lepingu protokollid 21 ja 22). Ühendkuningriigil ja Iirimaal on võimalus mõne meetmega ühineda</a:t>
            </a:r>
          </a:p>
          <a:p>
            <a:pPr algn="l"/>
            <a:r>
              <a:rPr lang="et-EE" dirty="0">
                <a:solidFill>
                  <a:schemeClr val="tx1"/>
                </a:solidFill>
                <a:latin typeface="+mn-lt"/>
              </a:rPr>
              <a:t>= Kõige olulisemad vastastikuse tunnustamise õigusaktid seoses EPPOga?</a:t>
            </a:r>
          </a:p>
          <a:p>
            <a:pPr algn="l"/>
            <a:r>
              <a:rPr lang="et-EE" dirty="0">
                <a:solidFill>
                  <a:schemeClr val="tx1"/>
                </a:solidFill>
                <a:latin typeface="+mn-lt"/>
              </a:rPr>
              <a:t>Euroopa vahistamismäärus (EVM) (Euroopa uurimismäärus / arestimis- ja konfiskeerimismäärus)</a:t>
            </a:r>
          </a:p>
        </p:txBody>
      </p:sp>
      <p:sp>
        <p:nvSpPr>
          <p:cNvPr id="4" name="Dia számának helye 3">
            <a:extLst>
              <a:ext uri="{FF2B5EF4-FFF2-40B4-BE49-F238E27FC236}">
                <a16:creationId xmlns:a16="http://schemas.microsoft.com/office/drawing/2014/main" id="{C593C487-EC45-4BBF-8702-CFCCD6886BE5}"/>
              </a:ext>
            </a:extLst>
          </p:cNvPr>
          <p:cNvSpPr>
            <a:spLocks noGrp="1"/>
          </p:cNvSpPr>
          <p:nvPr>
            <p:ph type="sldNum" sz="quarter" idx="12"/>
          </p:nvPr>
        </p:nvSpPr>
        <p:spPr/>
        <p:txBody>
          <a:bodyPr/>
          <a:lstStyle/>
          <a:p>
            <a:fld id="{6113E31D-E2AB-40D1-8B51-AFA5AFEF393A}" type="slidenum">
              <a:rPr lang="en-US" smtClean="0"/>
              <a:t>6</a:t>
            </a:fld>
            <a:endParaRPr lang="et-EE" dirty="0"/>
          </a:p>
        </p:txBody>
      </p:sp>
    </p:spTree>
    <p:extLst>
      <p:ext uri="{BB962C8B-B14F-4D97-AF65-F5344CB8AC3E}">
        <p14:creationId xmlns:p14="http://schemas.microsoft.com/office/powerpoint/2010/main" val="2717450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6064" y="1753298"/>
            <a:ext cx="9828869" cy="2518329"/>
          </a:xfrm>
        </p:spPr>
        <p:txBody>
          <a:bodyPr>
            <a:normAutofit fontScale="90000"/>
          </a:bodyPr>
          <a:lstStyle/>
          <a:p>
            <a:r>
              <a:rPr lang="et-EE" sz="6100" dirty="0">
                <a:latin typeface="+mn-lt"/>
              </a:rPr>
              <a:t>ELI ÕIGUSLIKU KOOSTÖÖ ÕIGUSAKTID JA EPPO</a:t>
            </a:r>
            <a:br>
              <a:rPr dirty="0"/>
            </a:br>
            <a:endParaRPr lang="et-EE" dirty="0"/>
          </a:p>
        </p:txBody>
      </p:sp>
      <p:sp>
        <p:nvSpPr>
          <p:cNvPr id="3" name="Subtítulo 2"/>
          <p:cNvSpPr>
            <a:spLocks noGrp="1"/>
          </p:cNvSpPr>
          <p:nvPr>
            <p:ph type="subTitle" idx="1"/>
          </p:nvPr>
        </p:nvSpPr>
        <p:spPr/>
        <p:txBody>
          <a:bodyPr>
            <a:normAutofit/>
          </a:bodyPr>
          <a:lstStyle/>
          <a:p>
            <a:r>
              <a:rPr lang="et-EE" sz="3600" dirty="0">
                <a:latin typeface="+mn-lt"/>
              </a:rPr>
              <a:t>KUIDAS SEE TOIMIB</a:t>
            </a:r>
            <a:r>
              <a:rPr lang="et-EE" sz="3600" dirty="0"/>
              <a:t>?</a:t>
            </a:r>
          </a:p>
        </p:txBody>
      </p:sp>
      <p:sp>
        <p:nvSpPr>
          <p:cNvPr id="4" name="Dia számának helye 3">
            <a:extLst>
              <a:ext uri="{FF2B5EF4-FFF2-40B4-BE49-F238E27FC236}">
                <a16:creationId xmlns:a16="http://schemas.microsoft.com/office/drawing/2014/main" id="{AF47BD8A-7AA8-4DDA-929C-C40107BE4013}"/>
              </a:ext>
            </a:extLst>
          </p:cNvPr>
          <p:cNvSpPr>
            <a:spLocks noGrp="1"/>
          </p:cNvSpPr>
          <p:nvPr>
            <p:ph type="sldNum" sz="quarter" idx="12"/>
          </p:nvPr>
        </p:nvSpPr>
        <p:spPr/>
        <p:txBody>
          <a:bodyPr/>
          <a:lstStyle/>
          <a:p>
            <a:fld id="{4FAB73BC-B049-4115-A692-8D63A059BFB8}" type="slidenum">
              <a:rPr lang="en-US" smtClean="0"/>
              <a:pPr/>
              <a:t>7</a:t>
            </a:fld>
            <a:endParaRPr lang="et-EE" dirty="0"/>
          </a:p>
        </p:txBody>
      </p:sp>
    </p:spTree>
    <p:extLst>
      <p:ext uri="{BB962C8B-B14F-4D97-AF65-F5344CB8AC3E}">
        <p14:creationId xmlns:p14="http://schemas.microsoft.com/office/powerpoint/2010/main" val="3865919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33211"/>
            <a:ext cx="8583152" cy="1450757"/>
          </a:xfrm>
        </p:spPr>
        <p:txBody>
          <a:bodyPr>
            <a:normAutofit fontScale="90000"/>
          </a:bodyPr>
          <a:lstStyle/>
          <a:p>
            <a:br>
              <a:rPr dirty="0"/>
            </a:br>
            <a:r>
              <a:rPr lang="et-EE" sz="5300" dirty="0"/>
              <a:t>VASTASTIKUNE TUNNUSTAMINE JA ENAMGI</a:t>
            </a:r>
          </a:p>
        </p:txBody>
      </p:sp>
      <p:sp>
        <p:nvSpPr>
          <p:cNvPr id="3" name="Subtítulo 2"/>
          <p:cNvSpPr>
            <a:spLocks noGrp="1"/>
          </p:cNvSpPr>
          <p:nvPr>
            <p:ph idx="1"/>
          </p:nvPr>
        </p:nvSpPr>
        <p:spPr>
          <a:xfrm>
            <a:off x="687847" y="1905000"/>
            <a:ext cx="10145253" cy="4267200"/>
          </a:xfrm>
        </p:spPr>
        <p:txBody>
          <a:bodyPr>
            <a:normAutofit lnSpcReduction="10000"/>
          </a:bodyPr>
          <a:lstStyle/>
          <a:p>
            <a:pPr algn="just"/>
            <a:r>
              <a:rPr lang="et-EE" dirty="0">
                <a:solidFill>
                  <a:schemeClr val="tx1"/>
                </a:solidFill>
                <a:latin typeface="+mn-lt"/>
              </a:rPr>
              <a:t>EPPO = PARADIGMA MUUTUS osalevate liikmesriikide jaoks (praegu 22: Austria, Belgia, Bulgaaria, Horvaatia, Küpros, Tšehhi Vabariik, Eesti, Soome, Prantsusmaa, Saksamaa, Kreeka, Itaalia, Läti, Leedu, Luksemburg, Malta, Holland, Portugal, Rumeenia, Slovakkia, Sloveenia ja Hispaania)</a:t>
            </a:r>
          </a:p>
          <a:p>
            <a:pPr marL="342900" indent="-342900" algn="just">
              <a:buFont typeface="Arial" panose="020B0604020202020204" pitchFamily="34" charset="0"/>
              <a:buChar char="•"/>
            </a:pPr>
            <a:r>
              <a:rPr lang="et-EE" dirty="0">
                <a:solidFill>
                  <a:schemeClr val="tx1"/>
                </a:solidFill>
                <a:latin typeface="+mn-lt"/>
              </a:rPr>
              <a:t>Enam ei toimu õigusalane koostöö</a:t>
            </a:r>
            <a:r>
              <a:rPr lang="et-EE" dirty="0"/>
              <a:t> </a:t>
            </a:r>
            <a:r>
              <a:rPr lang="et-EE" dirty="0">
                <a:solidFill>
                  <a:schemeClr val="tx1"/>
                </a:solidFill>
                <a:latin typeface="+mn-lt"/>
              </a:rPr>
              <a:t>erinevate liikmesriikide</a:t>
            </a:r>
            <a:r>
              <a:rPr lang="et-EE" dirty="0"/>
              <a:t> </a:t>
            </a:r>
            <a:r>
              <a:rPr lang="et-EE" dirty="0">
                <a:solidFill>
                  <a:schemeClr val="tx1"/>
                </a:solidFill>
                <a:latin typeface="+mn-lt"/>
              </a:rPr>
              <a:t>kohtuasutuste</a:t>
            </a:r>
            <a:r>
              <a:rPr lang="et-EE" dirty="0"/>
              <a:t> </a:t>
            </a:r>
            <a:r>
              <a:rPr lang="et-EE" dirty="0">
                <a:solidFill>
                  <a:schemeClr val="tx1"/>
                </a:solidFill>
                <a:latin typeface="+mn-lt"/>
              </a:rPr>
              <a:t>vahel,</a:t>
            </a:r>
            <a:r>
              <a:rPr lang="et-EE" dirty="0"/>
              <a:t> </a:t>
            </a:r>
            <a:r>
              <a:rPr lang="et-EE" dirty="0">
                <a:solidFill>
                  <a:schemeClr val="tx1"/>
                </a:solidFill>
                <a:latin typeface="+mn-lt"/>
              </a:rPr>
              <a:t>vaid on üks prokuratuur, mis on korraldatud detsentraliseeritud</a:t>
            </a:r>
            <a:r>
              <a:rPr lang="et-EE" dirty="0"/>
              <a:t> </a:t>
            </a:r>
            <a:r>
              <a:rPr lang="et-EE" dirty="0">
                <a:solidFill>
                  <a:schemeClr val="tx1"/>
                </a:solidFill>
                <a:latin typeface="+mn-lt"/>
              </a:rPr>
              <a:t>struktuuriga keskuses,</a:t>
            </a:r>
            <a:r>
              <a:rPr lang="et-EE" dirty="0"/>
              <a:t> </a:t>
            </a:r>
            <a:r>
              <a:rPr lang="et-EE" dirty="0">
                <a:solidFill>
                  <a:schemeClr val="tx1"/>
                </a:solidFill>
                <a:latin typeface="+mn-lt"/>
              </a:rPr>
              <a:t>mis</a:t>
            </a:r>
            <a:r>
              <a:rPr lang="et-EE" dirty="0"/>
              <a:t> </a:t>
            </a:r>
            <a:r>
              <a:rPr lang="et-EE" dirty="0">
                <a:solidFill>
                  <a:schemeClr val="tx1"/>
                </a:solidFill>
                <a:latin typeface="+mn-lt"/>
              </a:rPr>
              <a:t>tegutseb osalevates</a:t>
            </a:r>
            <a:r>
              <a:rPr lang="et-EE" dirty="0"/>
              <a:t> </a:t>
            </a:r>
            <a:r>
              <a:rPr lang="et-EE" dirty="0">
                <a:solidFill>
                  <a:schemeClr val="tx1"/>
                </a:solidFill>
                <a:latin typeface="+mn-lt"/>
              </a:rPr>
              <a:t>riikides.</a:t>
            </a:r>
          </a:p>
          <a:p>
            <a:pPr algn="just"/>
            <a:r>
              <a:rPr lang="et-EE" dirty="0">
                <a:solidFill>
                  <a:schemeClr val="tx1"/>
                </a:solidFill>
                <a:latin typeface="+mn-lt"/>
              </a:rPr>
              <a:t>=   Liikmesriikides</a:t>
            </a:r>
            <a:r>
              <a:rPr lang="et-EE" dirty="0"/>
              <a:t> </a:t>
            </a:r>
            <a:r>
              <a:rPr lang="et-EE" dirty="0">
                <a:solidFill>
                  <a:schemeClr val="tx1"/>
                </a:solidFill>
                <a:latin typeface="+mn-lt"/>
              </a:rPr>
              <a:t>asuvad delegaatprokurörid viivad</a:t>
            </a:r>
            <a:r>
              <a:rPr lang="et-EE" dirty="0"/>
              <a:t> </a:t>
            </a:r>
            <a:r>
              <a:rPr lang="et-EE" dirty="0">
                <a:solidFill>
                  <a:schemeClr val="tx1"/>
                </a:solidFill>
                <a:latin typeface="+mn-lt"/>
              </a:rPr>
              <a:t>uurimisi läbi EPPO nimel</a:t>
            </a:r>
          </a:p>
          <a:p>
            <a:pPr algn="just"/>
            <a:r>
              <a:rPr lang="et-EE" dirty="0">
                <a:solidFill>
                  <a:schemeClr val="tx1"/>
                </a:solidFill>
                <a:latin typeface="+mn-lt"/>
              </a:rPr>
              <a:t>= Delegaatprokurörid</a:t>
            </a:r>
            <a:r>
              <a:rPr lang="et-EE" dirty="0"/>
              <a:t> </a:t>
            </a:r>
            <a:r>
              <a:rPr lang="et-EE" dirty="0">
                <a:solidFill>
                  <a:schemeClr val="tx1"/>
                </a:solidFill>
                <a:latin typeface="+mn-lt"/>
              </a:rPr>
              <a:t>teevad</a:t>
            </a:r>
            <a:r>
              <a:rPr lang="et-EE" dirty="0"/>
              <a:t> </a:t>
            </a:r>
            <a:r>
              <a:rPr lang="et-EE" dirty="0">
                <a:solidFill>
                  <a:schemeClr val="tx1"/>
                </a:solidFill>
                <a:latin typeface="+mn-lt"/>
              </a:rPr>
              <a:t>piiriüleste juhtumite</a:t>
            </a:r>
            <a:r>
              <a:rPr lang="et-EE" dirty="0"/>
              <a:t> </a:t>
            </a:r>
            <a:r>
              <a:rPr lang="et-EE" dirty="0">
                <a:solidFill>
                  <a:schemeClr val="tx1"/>
                </a:solidFill>
                <a:latin typeface="+mn-lt"/>
              </a:rPr>
              <a:t>puhul</a:t>
            </a:r>
            <a:r>
              <a:rPr lang="et-EE" dirty="0"/>
              <a:t> </a:t>
            </a:r>
            <a:r>
              <a:rPr lang="et-EE" dirty="0">
                <a:solidFill>
                  <a:schemeClr val="tx1"/>
                </a:solidFill>
                <a:latin typeface="+mn-lt"/>
              </a:rPr>
              <a:t>koostööd,</a:t>
            </a:r>
            <a:r>
              <a:rPr lang="et-EE" dirty="0"/>
              <a:t> </a:t>
            </a:r>
            <a:r>
              <a:rPr lang="et-EE" dirty="0">
                <a:solidFill>
                  <a:schemeClr val="tx1"/>
                </a:solidFill>
                <a:latin typeface="+mn-lt"/>
              </a:rPr>
              <a:t>abistades üksteist ja konsulteerides</a:t>
            </a:r>
            <a:r>
              <a:rPr lang="et-EE" dirty="0"/>
              <a:t> </a:t>
            </a:r>
            <a:r>
              <a:rPr lang="et-EE" dirty="0">
                <a:solidFill>
                  <a:schemeClr val="tx1"/>
                </a:solidFill>
                <a:latin typeface="+mn-lt"/>
              </a:rPr>
              <a:t>üksteisega</a:t>
            </a:r>
            <a:r>
              <a:rPr lang="et-EE" dirty="0"/>
              <a:t> </a:t>
            </a:r>
            <a:r>
              <a:rPr lang="et-EE" dirty="0">
                <a:solidFill>
                  <a:schemeClr val="tx1"/>
                </a:solidFill>
                <a:latin typeface="+mn-lt"/>
              </a:rPr>
              <a:t>regulaarselt</a:t>
            </a:r>
            <a:r>
              <a:rPr lang="et-EE" dirty="0"/>
              <a:t> </a:t>
            </a:r>
          </a:p>
          <a:p>
            <a:pPr marL="342900" indent="-342900" algn="just">
              <a:buFont typeface="Arial" panose="020B0604020202020204" pitchFamily="34" charset="0"/>
              <a:buChar char="•"/>
            </a:pPr>
            <a:r>
              <a:rPr lang="et-EE" dirty="0">
                <a:solidFill>
                  <a:schemeClr val="tx1"/>
                </a:solidFill>
                <a:latin typeface="+mn-lt"/>
              </a:rPr>
              <a:t> Mitte enam vastastikune tunnustamine, vaid määramine = asja menetlev Euroopa delegaatprokurör määrab uurimismenetluse abistavale delegaatprokurörile, kes asub liikmesriigis, kus uurimine tuleb läbi viia.</a:t>
            </a:r>
            <a:endParaRPr lang="et-EE" b="1" dirty="0">
              <a:solidFill>
                <a:schemeClr val="tx1"/>
              </a:solidFill>
              <a:latin typeface="+mn-lt"/>
            </a:endParaRPr>
          </a:p>
        </p:txBody>
      </p:sp>
      <p:sp>
        <p:nvSpPr>
          <p:cNvPr id="4" name="Dia számának helye 3">
            <a:extLst>
              <a:ext uri="{FF2B5EF4-FFF2-40B4-BE49-F238E27FC236}">
                <a16:creationId xmlns:a16="http://schemas.microsoft.com/office/drawing/2014/main" id="{8D5DC257-6D8D-4295-9218-0AE38AD76BA9}"/>
              </a:ext>
            </a:extLst>
          </p:cNvPr>
          <p:cNvSpPr>
            <a:spLocks noGrp="1"/>
          </p:cNvSpPr>
          <p:nvPr>
            <p:ph type="sldNum" sz="quarter" idx="12"/>
          </p:nvPr>
        </p:nvSpPr>
        <p:spPr/>
        <p:txBody>
          <a:bodyPr/>
          <a:lstStyle/>
          <a:p>
            <a:fld id="{6113E31D-E2AB-40D1-8B51-AFA5AFEF393A}" type="slidenum">
              <a:rPr lang="en-US" smtClean="0"/>
              <a:t>8</a:t>
            </a:fld>
            <a:endParaRPr lang="et-EE" dirty="0"/>
          </a:p>
        </p:txBody>
      </p:sp>
    </p:spTree>
    <p:extLst>
      <p:ext uri="{BB962C8B-B14F-4D97-AF65-F5344CB8AC3E}">
        <p14:creationId xmlns:p14="http://schemas.microsoft.com/office/powerpoint/2010/main" val="2288173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33211"/>
            <a:ext cx="8926052" cy="1450757"/>
          </a:xfrm>
        </p:spPr>
        <p:txBody>
          <a:bodyPr>
            <a:normAutofit fontScale="90000"/>
          </a:bodyPr>
          <a:lstStyle/>
          <a:p>
            <a:br>
              <a:rPr dirty="0"/>
            </a:br>
            <a:r>
              <a:rPr lang="et-EE" sz="5300" dirty="0"/>
              <a:t>VASTASTIKUNE TUNNUSTAMINE JA ENAMGI</a:t>
            </a:r>
          </a:p>
        </p:txBody>
      </p:sp>
      <p:sp>
        <p:nvSpPr>
          <p:cNvPr id="3" name="Subtítulo 2"/>
          <p:cNvSpPr>
            <a:spLocks noGrp="1"/>
          </p:cNvSpPr>
          <p:nvPr>
            <p:ph idx="1"/>
          </p:nvPr>
        </p:nvSpPr>
        <p:spPr/>
        <p:txBody>
          <a:bodyPr>
            <a:normAutofit fontScale="85000" lnSpcReduction="20000"/>
          </a:bodyPr>
          <a:lstStyle/>
          <a:p>
            <a:pPr algn="just"/>
            <a:endParaRPr lang="et-EE" b="1" dirty="0"/>
          </a:p>
          <a:p>
            <a:pPr algn="just"/>
            <a:r>
              <a:rPr lang="et-EE" b="1" dirty="0">
                <a:solidFill>
                  <a:schemeClr val="tx1"/>
                </a:solidFill>
                <a:latin typeface="+mn-lt"/>
              </a:rPr>
              <a:t>EPPO piiriüleste juhtumite korral</a:t>
            </a:r>
          </a:p>
          <a:p>
            <a:pPr algn="just"/>
            <a:r>
              <a:rPr lang="et-EE" b="1" dirty="0">
                <a:solidFill>
                  <a:schemeClr val="tx1"/>
                </a:solidFill>
                <a:latin typeface="+mn-lt"/>
              </a:rPr>
              <a:t>Osaleva</a:t>
            </a:r>
            <a:r>
              <a:rPr lang="et-EE" dirty="0"/>
              <a:t> </a:t>
            </a:r>
            <a:r>
              <a:rPr lang="et-EE" b="1" dirty="0">
                <a:solidFill>
                  <a:schemeClr val="tx1"/>
                </a:solidFill>
                <a:latin typeface="+mn-lt"/>
              </a:rPr>
              <a:t>liikmesriigi korral: </a:t>
            </a:r>
            <a:r>
              <a:rPr lang="et-EE" dirty="0">
                <a:solidFill>
                  <a:schemeClr val="tx1"/>
                </a:solidFill>
                <a:latin typeface="+mn-lt"/>
              </a:rPr>
              <a:t>võimalik on</a:t>
            </a:r>
            <a:r>
              <a:rPr lang="et-EE" dirty="0"/>
              <a:t> </a:t>
            </a:r>
            <a:r>
              <a:rPr lang="et-EE" dirty="0">
                <a:solidFill>
                  <a:schemeClr val="tx1"/>
                </a:solidFill>
                <a:latin typeface="+mn-lt"/>
              </a:rPr>
              <a:t>otsene</a:t>
            </a:r>
            <a:r>
              <a:rPr lang="et-EE" dirty="0"/>
              <a:t> </a:t>
            </a:r>
            <a:r>
              <a:rPr lang="et-EE" dirty="0">
                <a:solidFill>
                  <a:schemeClr val="tx1"/>
                </a:solidFill>
                <a:latin typeface="+mn-lt"/>
              </a:rPr>
              <a:t>tegevus osalevates liikmesriikides (nt viia läbi</a:t>
            </a:r>
            <a:r>
              <a:rPr lang="et-EE" dirty="0"/>
              <a:t> </a:t>
            </a:r>
            <a:r>
              <a:rPr lang="et-EE" dirty="0">
                <a:solidFill>
                  <a:schemeClr val="tx1"/>
                </a:solidFill>
                <a:latin typeface="+mn-lt"/>
              </a:rPr>
              <a:t>koordineeritud juurdlustoimingud, mitmes</a:t>
            </a:r>
            <a:r>
              <a:rPr lang="et-EE" dirty="0"/>
              <a:t> </a:t>
            </a:r>
            <a:r>
              <a:rPr lang="et-EE" dirty="0">
                <a:solidFill>
                  <a:schemeClr val="tx1"/>
                </a:solidFill>
                <a:latin typeface="+mn-lt"/>
              </a:rPr>
              <a:t>riigis varade arestimine</a:t>
            </a:r>
            <a:r>
              <a:rPr lang="et-EE" dirty="0"/>
              <a:t> </a:t>
            </a:r>
            <a:r>
              <a:rPr lang="et-EE" dirty="0">
                <a:solidFill>
                  <a:schemeClr val="tx1"/>
                </a:solidFill>
                <a:latin typeface="+mn-lt"/>
              </a:rPr>
              <a:t>ja</a:t>
            </a:r>
            <a:r>
              <a:rPr lang="et-EE" dirty="0"/>
              <a:t> </a:t>
            </a:r>
            <a:r>
              <a:rPr lang="et-EE" dirty="0">
                <a:solidFill>
                  <a:schemeClr val="tx1"/>
                </a:solidFill>
                <a:latin typeface="+mn-lt"/>
              </a:rPr>
              <a:t>teabevahetus). </a:t>
            </a:r>
          </a:p>
          <a:p>
            <a:pPr algn="just"/>
            <a:r>
              <a:rPr lang="et-EE" dirty="0">
                <a:solidFill>
                  <a:schemeClr val="tx1"/>
                </a:solidFill>
                <a:latin typeface="+mn-lt"/>
              </a:rPr>
              <a:t>= Asja menetlev delegaatprokurör</a:t>
            </a:r>
            <a:r>
              <a:rPr lang="et-EE" dirty="0"/>
              <a:t> </a:t>
            </a:r>
            <a:r>
              <a:rPr lang="et-EE" dirty="0">
                <a:solidFill>
                  <a:schemeClr val="tx1"/>
                </a:solidFill>
                <a:latin typeface="+mn-lt"/>
              </a:rPr>
              <a:t>määrab menetluse</a:t>
            </a:r>
            <a:r>
              <a:rPr lang="et-EE" dirty="0"/>
              <a:t> </a:t>
            </a:r>
            <a:r>
              <a:rPr lang="et-EE" dirty="0">
                <a:solidFill>
                  <a:schemeClr val="tx1"/>
                </a:solidFill>
                <a:latin typeface="+mn-lt"/>
              </a:rPr>
              <a:t>mõnes muus liikmesriigis asuvale</a:t>
            </a:r>
            <a:r>
              <a:rPr lang="et-EE" dirty="0"/>
              <a:t> </a:t>
            </a:r>
            <a:r>
              <a:rPr lang="et-EE" dirty="0">
                <a:solidFill>
                  <a:schemeClr val="tx1"/>
                </a:solidFill>
                <a:latin typeface="+mn-lt"/>
              </a:rPr>
              <a:t>abistavale delegaatprokurörile. Pole vaja kokku panna</a:t>
            </a:r>
            <a:r>
              <a:rPr lang="et-EE" dirty="0"/>
              <a:t> </a:t>
            </a:r>
            <a:r>
              <a:rPr lang="et-EE" dirty="0">
                <a:solidFill>
                  <a:schemeClr val="tx1"/>
                </a:solidFill>
                <a:latin typeface="+mn-lt"/>
              </a:rPr>
              <a:t>„ad hoc“ ühiseid uurimisrühmi</a:t>
            </a:r>
            <a:r>
              <a:rPr lang="et-EE" dirty="0"/>
              <a:t> </a:t>
            </a:r>
            <a:r>
              <a:rPr lang="et-EE" dirty="0">
                <a:solidFill>
                  <a:schemeClr val="tx1"/>
                </a:solidFill>
                <a:latin typeface="+mn-lt"/>
              </a:rPr>
              <a:t>ega koostada vastastikuse õigusabi taotlusi</a:t>
            </a:r>
          </a:p>
          <a:p>
            <a:pPr algn="just"/>
            <a:r>
              <a:rPr lang="et-EE" dirty="0">
                <a:solidFill>
                  <a:schemeClr val="tx1"/>
                </a:solidFill>
                <a:latin typeface="+mn-lt"/>
              </a:rPr>
              <a:t>= Kuid Euroopa vahistamismääruse (EVMi) mentlust tuleb kasutada selleks,</a:t>
            </a:r>
            <a:r>
              <a:rPr lang="et-EE" dirty="0"/>
              <a:t> </a:t>
            </a:r>
            <a:r>
              <a:rPr lang="et-EE" dirty="0">
                <a:solidFill>
                  <a:schemeClr val="tx1"/>
                </a:solidFill>
                <a:latin typeface="+mn-lt"/>
              </a:rPr>
              <a:t>et anda üle isik,</a:t>
            </a:r>
            <a:r>
              <a:rPr lang="et-EE" dirty="0"/>
              <a:t> </a:t>
            </a:r>
            <a:r>
              <a:rPr lang="et-EE" dirty="0">
                <a:solidFill>
                  <a:schemeClr val="tx1"/>
                </a:solidFill>
                <a:latin typeface="+mn-lt"/>
              </a:rPr>
              <a:t>kes ei viibi juhtumiga tegeleva delegaatprokuröriga samas liikmesriigis (Art 33)</a:t>
            </a:r>
          </a:p>
          <a:p>
            <a:pPr algn="just"/>
            <a:r>
              <a:rPr lang="et-EE" dirty="0">
                <a:solidFill>
                  <a:schemeClr val="tx1"/>
                </a:solidFill>
                <a:latin typeface="+mn-lt"/>
              </a:rPr>
              <a:t>= Vastastikust tunnustamist / vastastikust õigusabi võib kasutada, kui abistavale delegaatprokurörile määratud menetlust ei eksisteeri riigisisese olukorra puhul, kuid oleks olemas piiriülese</a:t>
            </a:r>
            <a:r>
              <a:rPr lang="et-EE" dirty="0"/>
              <a:t> </a:t>
            </a:r>
            <a:r>
              <a:rPr lang="et-EE" dirty="0">
                <a:solidFill>
                  <a:schemeClr val="tx1"/>
                </a:solidFill>
                <a:latin typeface="+mn-lt"/>
              </a:rPr>
              <a:t>olukorra puhul</a:t>
            </a:r>
            <a:r>
              <a:rPr lang="en-US" dirty="0">
                <a:solidFill>
                  <a:schemeClr val="tx1"/>
                </a:solidFill>
                <a:latin typeface="+mn-lt"/>
              </a:rPr>
              <a:t>	</a:t>
            </a:r>
            <a:r>
              <a:rPr lang="et-EE" dirty="0">
                <a:solidFill>
                  <a:schemeClr val="tx1"/>
                </a:solidFill>
                <a:latin typeface="+mn-lt"/>
              </a:rPr>
              <a:t>(Art 31.6)</a:t>
            </a:r>
          </a:p>
          <a:p>
            <a:pPr algn="just"/>
            <a:r>
              <a:rPr lang="et-EE" b="1" dirty="0">
                <a:solidFill>
                  <a:schemeClr val="tx1"/>
                </a:solidFill>
                <a:latin typeface="+mn-lt"/>
              </a:rPr>
              <a:t>Mitteosalevate liikmesriikide / kolmandate riikide korral:</a:t>
            </a:r>
          </a:p>
          <a:p>
            <a:pPr algn="just"/>
            <a:r>
              <a:rPr lang="et-EE" b="1" dirty="0">
                <a:solidFill>
                  <a:schemeClr val="tx1"/>
                </a:solidFill>
                <a:latin typeface="+mn-lt"/>
              </a:rPr>
              <a:t>= </a:t>
            </a:r>
            <a:r>
              <a:rPr lang="et-EE" dirty="0">
                <a:solidFill>
                  <a:schemeClr val="tx1"/>
                </a:solidFill>
                <a:latin typeface="+mn-lt"/>
              </a:rPr>
              <a:t>Vastastikuse tunnustamise või vastastikuse õigusabi õigusaktid on endiselt vajalikud</a:t>
            </a:r>
            <a:r>
              <a:rPr lang="et-EE" b="1" dirty="0">
                <a:solidFill>
                  <a:schemeClr val="tx1"/>
                </a:solidFill>
                <a:latin typeface="+mn-lt"/>
              </a:rPr>
              <a:t> </a:t>
            </a:r>
            <a:r>
              <a:rPr lang="et-EE" dirty="0">
                <a:solidFill>
                  <a:schemeClr val="tx1"/>
                </a:solidFill>
                <a:latin typeface="+mn-lt"/>
              </a:rPr>
              <a:t>ning pole otsustatud, </a:t>
            </a:r>
            <a:r>
              <a:rPr lang="et-EE" sz="2100" dirty="0">
                <a:solidFill>
                  <a:schemeClr val="tx1"/>
                </a:solidFill>
                <a:latin typeface="+mn-lt"/>
              </a:rPr>
              <a:t>kas mitteosalevad liikmesriigid / kolmandad riigid tunnustavad EPPOt olemasolevates õigusraamistikes</a:t>
            </a:r>
          </a:p>
        </p:txBody>
      </p:sp>
      <p:sp>
        <p:nvSpPr>
          <p:cNvPr id="4" name="Dia számának helye 3">
            <a:extLst>
              <a:ext uri="{FF2B5EF4-FFF2-40B4-BE49-F238E27FC236}">
                <a16:creationId xmlns:a16="http://schemas.microsoft.com/office/drawing/2014/main" id="{AEAA1F5E-C358-44B0-B19A-112190B1A433}"/>
              </a:ext>
            </a:extLst>
          </p:cNvPr>
          <p:cNvSpPr>
            <a:spLocks noGrp="1"/>
          </p:cNvSpPr>
          <p:nvPr>
            <p:ph type="sldNum" sz="quarter" idx="12"/>
          </p:nvPr>
        </p:nvSpPr>
        <p:spPr/>
        <p:txBody>
          <a:bodyPr/>
          <a:lstStyle/>
          <a:p>
            <a:fld id="{6113E31D-E2AB-40D1-8B51-AFA5AFEF393A}" type="slidenum">
              <a:rPr lang="en-US" smtClean="0"/>
              <a:t>9</a:t>
            </a:fld>
            <a:endParaRPr lang="et-EE" dirty="0"/>
          </a:p>
        </p:txBody>
      </p:sp>
    </p:spTree>
    <p:extLst>
      <p:ext uri="{BB962C8B-B14F-4D97-AF65-F5344CB8AC3E}">
        <p14:creationId xmlns:p14="http://schemas.microsoft.com/office/powerpoint/2010/main" val="1065649164"/>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37</TotalTime>
  <Words>1631</Words>
  <Application>Microsoft Office PowerPoint</Application>
  <PresentationFormat>Widescreen</PresentationFormat>
  <Paragraphs>138</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Times New Roman</vt:lpstr>
      <vt:lpstr>Trebuchet MS</vt:lpstr>
      <vt:lpstr>Wingdings</vt:lpstr>
      <vt:lpstr>Rückblick</vt:lpstr>
      <vt:lpstr>  </vt:lpstr>
      <vt:lpstr>ÜLEVAADE </vt:lpstr>
      <vt:lpstr>ELI ÕIGUSALASE KOOSTÖÖ VAHENDID </vt:lpstr>
      <vt:lpstr>ELI ÕIGUSALASE KOOSTÖÖ VAHENDID </vt:lpstr>
      <vt:lpstr>ELI ÕIGUSALASE KOOSTÖÖ VAHENDID </vt:lpstr>
      <vt:lpstr>ELI ÕIGUSALASE KOOSTÖÖ VAHENDID </vt:lpstr>
      <vt:lpstr>ELI ÕIGUSLIKU KOOSTÖÖ ÕIGUSAKTID JA EPPO </vt:lpstr>
      <vt:lpstr> VASTASTIKUNE TUNNUSTAMINE JA ENAMGI</vt:lpstr>
      <vt:lpstr> VASTASTIKUNE TUNNUSTAMINE JA ENAMGI</vt:lpstr>
      <vt:lpstr> VASTASTIKUNE TUNNUSTAMINE JA ENAMGI</vt:lpstr>
      <vt:lpstr>VASTASTIKUNE TUNNUSTAMINE JA ENAMGI </vt:lpstr>
      <vt:lpstr>VASTASTIKUNE TUNNUSTAMINE JA ENAMGI </vt:lpstr>
      <vt:lpstr>VASTASTIKUNE TUNNUSTAMINE JA ENAMGI </vt:lpstr>
      <vt:lpstr> VASTASTIKUNE TUNNUSTAMINE JA ENAMGI</vt:lpstr>
      <vt:lpstr>VASTASTIKUNE TUNNUSTAMINE JA ENAMGI </vt:lpstr>
      <vt:lpstr>VIIMANE KÜSITLUS — PANGE OMA TEADMISED PROOVILE</vt:lpstr>
      <vt:lpstr>Tänan tähelepanu  eest!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Liisa Mets</cp:lastModifiedBy>
  <cp:revision>38</cp:revision>
  <cp:lastPrinted>2016-10-12T07:25:39Z</cp:lastPrinted>
  <dcterms:created xsi:type="dcterms:W3CDTF">2020-09-29T09:53:56Z</dcterms:created>
  <dcterms:modified xsi:type="dcterms:W3CDTF">2022-02-10T10:16:18Z</dcterms:modified>
</cp:coreProperties>
</file>